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1"/>
    <p:sldMasterId id="2147483892" r:id="rId2"/>
    <p:sldMasterId id="2147483933" r:id="rId3"/>
  </p:sldMasterIdLst>
  <p:notesMasterIdLst>
    <p:notesMasterId r:id="rId45"/>
  </p:notesMasterIdLst>
  <p:handoutMasterIdLst>
    <p:handoutMasterId r:id="rId46"/>
  </p:handoutMasterIdLst>
  <p:sldIdLst>
    <p:sldId id="512" r:id="rId4"/>
    <p:sldId id="555" r:id="rId5"/>
    <p:sldId id="381" r:id="rId6"/>
    <p:sldId id="382" r:id="rId7"/>
    <p:sldId id="383" r:id="rId8"/>
    <p:sldId id="396" r:id="rId9"/>
    <p:sldId id="384" r:id="rId10"/>
    <p:sldId id="385" r:id="rId11"/>
    <p:sldId id="386" r:id="rId12"/>
    <p:sldId id="541" r:id="rId13"/>
    <p:sldId id="564" r:id="rId14"/>
    <p:sldId id="549" r:id="rId15"/>
    <p:sldId id="551" r:id="rId16"/>
    <p:sldId id="548" r:id="rId17"/>
    <p:sldId id="562" r:id="rId18"/>
    <p:sldId id="388" r:id="rId19"/>
    <p:sldId id="412" r:id="rId20"/>
    <p:sldId id="390" r:id="rId21"/>
    <p:sldId id="409" r:id="rId22"/>
    <p:sldId id="379" r:id="rId23"/>
    <p:sldId id="405" r:id="rId24"/>
    <p:sldId id="406" r:id="rId25"/>
    <p:sldId id="563" r:id="rId26"/>
    <p:sldId id="404" r:id="rId27"/>
    <p:sldId id="544" r:id="rId28"/>
    <p:sldId id="411" r:id="rId29"/>
    <p:sldId id="416" r:id="rId30"/>
    <p:sldId id="545" r:id="rId31"/>
    <p:sldId id="546" r:id="rId32"/>
    <p:sldId id="547" r:id="rId33"/>
    <p:sldId id="414" r:id="rId34"/>
    <p:sldId id="413" r:id="rId35"/>
    <p:sldId id="410" r:id="rId36"/>
    <p:sldId id="407" r:id="rId37"/>
    <p:sldId id="561" r:id="rId38"/>
    <p:sldId id="556" r:id="rId39"/>
    <p:sldId id="557" r:id="rId40"/>
    <p:sldId id="558" r:id="rId41"/>
    <p:sldId id="559" r:id="rId42"/>
    <p:sldId id="560" r:id="rId43"/>
    <p:sldId id="378" r:id="rId44"/>
  </p:sldIdLst>
  <p:sldSz cx="9144000" cy="6858000" type="screen4x3"/>
  <p:notesSz cx="6950075" cy="9236075"/>
  <p:embeddedFontLst>
    <p:embeddedFont>
      <p:font typeface="Garamond" panose="02020404030301010803" pitchFamily="18" charset="0"/>
      <p:regular r:id="rId47"/>
      <p:bold r:id="rId48"/>
      <p:italic r:id="rId49"/>
    </p:embeddedFont>
    <p:embeddedFont>
      <p:font typeface="Calibri" panose="020F0502020204030204" pitchFamily="34" charset="0"/>
      <p:regular r:id="rId50"/>
      <p:bold r:id="rId51"/>
      <p:italic r:id="rId52"/>
      <p:boldItalic r:id="rId53"/>
    </p:embeddedFont>
  </p:embeddedFontLst>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2883">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ED"/>
    <a:srgbClr val="CC6600"/>
    <a:srgbClr val="5B1F69"/>
    <a:srgbClr val="427730"/>
    <a:srgbClr val="A30B35"/>
    <a:srgbClr val="565A5C"/>
    <a:srgbClr val="000000"/>
    <a:srgbClr val="D5D5D5"/>
    <a:srgbClr val="D5D5D2"/>
    <a:srgbClr val="E00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47" autoAdjust="0"/>
  </p:normalViewPr>
  <p:slideViewPr>
    <p:cSldViewPr snapToGrid="0">
      <p:cViewPr varScale="1">
        <p:scale>
          <a:sx n="116" d="100"/>
          <a:sy n="116" d="100"/>
        </p:scale>
        <p:origin x="1602" y="96"/>
      </p:cViewPr>
      <p:guideLst>
        <p:guide orient="horz" pos="2169"/>
        <p:guide pos="2883"/>
      </p:guideLst>
    </p:cSldViewPr>
  </p:slideViewPr>
  <p:outlineViewPr>
    <p:cViewPr>
      <p:scale>
        <a:sx n="33" d="100"/>
        <a:sy n="33" d="100"/>
      </p:scale>
      <p:origin x="0" y="805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414"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2457" cy="462321"/>
          </a:xfrm>
          <a:prstGeom prst="rect">
            <a:avLst/>
          </a:prstGeom>
        </p:spPr>
        <p:txBody>
          <a:bodyPr vert="horz" lIns="90754" tIns="45378" rIns="90754" bIns="45378" rtlCol="0"/>
          <a:lstStyle>
            <a:lvl1pPr algn="l">
              <a:defRPr sz="1200"/>
            </a:lvl1pPr>
          </a:lstStyle>
          <a:p>
            <a:endParaRPr lang="en-GB"/>
          </a:p>
        </p:txBody>
      </p:sp>
      <p:sp>
        <p:nvSpPr>
          <p:cNvPr id="3" name="Date Placeholder 2"/>
          <p:cNvSpPr>
            <a:spLocks noGrp="1"/>
          </p:cNvSpPr>
          <p:nvPr>
            <p:ph type="dt" sz="quarter" idx="1"/>
          </p:nvPr>
        </p:nvSpPr>
        <p:spPr>
          <a:xfrm>
            <a:off x="3935995" y="2"/>
            <a:ext cx="3012457" cy="462321"/>
          </a:xfrm>
          <a:prstGeom prst="rect">
            <a:avLst/>
          </a:prstGeom>
        </p:spPr>
        <p:txBody>
          <a:bodyPr vert="horz" lIns="90754" tIns="45378" rIns="90754" bIns="45378" rtlCol="0"/>
          <a:lstStyle>
            <a:lvl1pPr algn="r">
              <a:defRPr sz="1200"/>
            </a:lvl1pPr>
          </a:lstStyle>
          <a:p>
            <a:fld id="{689B54F0-1D7F-4045-8213-B7D9C7FFB374}" type="datetimeFigureOut">
              <a:rPr lang="en-GB" smtClean="0"/>
              <a:t>11/10/2018</a:t>
            </a:fld>
            <a:endParaRPr lang="en-GB"/>
          </a:p>
        </p:txBody>
      </p:sp>
      <p:sp>
        <p:nvSpPr>
          <p:cNvPr id="4" name="Footer Placeholder 3"/>
          <p:cNvSpPr>
            <a:spLocks noGrp="1"/>
          </p:cNvSpPr>
          <p:nvPr>
            <p:ph type="ftr" sz="quarter" idx="2"/>
          </p:nvPr>
        </p:nvSpPr>
        <p:spPr>
          <a:xfrm>
            <a:off x="0" y="8772277"/>
            <a:ext cx="3012457" cy="462320"/>
          </a:xfrm>
          <a:prstGeom prst="rect">
            <a:avLst/>
          </a:prstGeom>
        </p:spPr>
        <p:txBody>
          <a:bodyPr vert="horz" lIns="90754" tIns="45378" rIns="90754" bIns="45378" rtlCol="0" anchor="b"/>
          <a:lstStyle>
            <a:lvl1pPr algn="l">
              <a:defRPr sz="1200"/>
            </a:lvl1pPr>
          </a:lstStyle>
          <a:p>
            <a:endParaRPr lang="en-GB"/>
          </a:p>
        </p:txBody>
      </p:sp>
      <p:sp>
        <p:nvSpPr>
          <p:cNvPr id="5" name="Slide Number Placeholder 4"/>
          <p:cNvSpPr>
            <a:spLocks noGrp="1"/>
          </p:cNvSpPr>
          <p:nvPr>
            <p:ph type="sldNum" sz="quarter" idx="3"/>
          </p:nvPr>
        </p:nvSpPr>
        <p:spPr>
          <a:xfrm>
            <a:off x="3935995" y="8772277"/>
            <a:ext cx="3012457" cy="462320"/>
          </a:xfrm>
          <a:prstGeom prst="rect">
            <a:avLst/>
          </a:prstGeom>
        </p:spPr>
        <p:txBody>
          <a:bodyPr vert="horz" lIns="90754" tIns="45378" rIns="90754" bIns="45378" rtlCol="0" anchor="b"/>
          <a:lstStyle>
            <a:lvl1pPr algn="r">
              <a:defRPr sz="1200"/>
            </a:lvl1pPr>
          </a:lstStyle>
          <a:p>
            <a:fld id="{D34632E1-11D0-46CC-8676-7C313BB9F556}" type="slidenum">
              <a:rPr lang="en-GB" smtClean="0"/>
              <a:t>‹#›</a:t>
            </a:fld>
            <a:endParaRPr lang="en-GB"/>
          </a:p>
        </p:txBody>
      </p:sp>
    </p:spTree>
    <p:extLst>
      <p:ext uri="{BB962C8B-B14F-4D97-AF65-F5344CB8AC3E}">
        <p14:creationId xmlns:p14="http://schemas.microsoft.com/office/powerpoint/2010/main" val="72632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4845" tIns="47422" rIns="94845" bIns="47422" rtlCol="0"/>
          <a:lstStyle>
            <a:lvl1pPr algn="l">
              <a:defRPr sz="13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4845" tIns="47422" rIns="94845" bIns="47422" rtlCol="0"/>
          <a:lstStyle>
            <a:lvl1pPr algn="r">
              <a:defRPr sz="1300"/>
            </a:lvl1pPr>
          </a:lstStyle>
          <a:p>
            <a:fld id="{D77633BE-0766-4701-97A4-87960AEAA15B}" type="datetimeFigureOut">
              <a:rPr lang="en-US" smtClean="0"/>
              <a:t>10/11/2018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sp>
      <p:sp>
        <p:nvSpPr>
          <p:cNvPr id="5" name="Notes Placeholder 4"/>
          <p:cNvSpPr>
            <a:spLocks noGrp="1"/>
          </p:cNvSpPr>
          <p:nvPr>
            <p:ph type="body" sz="quarter" idx="3"/>
          </p:nvPr>
        </p:nvSpPr>
        <p:spPr>
          <a:xfrm>
            <a:off x="695008" y="4387136"/>
            <a:ext cx="5560060" cy="4156234"/>
          </a:xfrm>
          <a:prstGeom prst="rect">
            <a:avLst/>
          </a:prstGeom>
        </p:spPr>
        <p:txBody>
          <a:bodyPr vert="horz" lIns="94845" tIns="47422" rIns="94845" bIns="47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4845" tIns="47422" rIns="94845" bIns="47422" rtlCol="0" anchor="b"/>
          <a:lstStyle>
            <a:lvl1pPr algn="l">
              <a:defRPr sz="13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4845" tIns="47422" rIns="94845" bIns="47422" rtlCol="0" anchor="b"/>
          <a:lstStyle>
            <a:lvl1pPr algn="r">
              <a:defRPr sz="1300"/>
            </a:lvl1pPr>
          </a:lstStyle>
          <a:p>
            <a:fld id="{A2B71D9D-C59C-46A3-89DC-993D8C59CBB9}" type="slidenum">
              <a:rPr lang="en-US" smtClean="0"/>
              <a:t>‹#›</a:t>
            </a:fld>
            <a:endParaRPr lang="en-US"/>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1</a:t>
            </a:fld>
            <a:endParaRPr lang="en-US"/>
          </a:p>
        </p:txBody>
      </p:sp>
    </p:spTree>
    <p:extLst>
      <p:ext uri="{BB962C8B-B14F-4D97-AF65-F5344CB8AC3E}">
        <p14:creationId xmlns:p14="http://schemas.microsoft.com/office/powerpoint/2010/main" val="2692446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17</a:t>
            </a:fld>
            <a:endParaRPr lang="en-US"/>
          </a:p>
        </p:txBody>
      </p:sp>
    </p:spTree>
    <p:extLst>
      <p:ext uri="{BB962C8B-B14F-4D97-AF65-F5344CB8AC3E}">
        <p14:creationId xmlns:p14="http://schemas.microsoft.com/office/powerpoint/2010/main" val="404550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18</a:t>
            </a:fld>
            <a:endParaRPr lang="en-US"/>
          </a:p>
        </p:txBody>
      </p:sp>
    </p:spTree>
    <p:extLst>
      <p:ext uri="{BB962C8B-B14F-4D97-AF65-F5344CB8AC3E}">
        <p14:creationId xmlns:p14="http://schemas.microsoft.com/office/powerpoint/2010/main" val="384461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19</a:t>
            </a:fld>
            <a:endParaRPr lang="en-US"/>
          </a:p>
        </p:txBody>
      </p:sp>
    </p:spTree>
    <p:extLst>
      <p:ext uri="{BB962C8B-B14F-4D97-AF65-F5344CB8AC3E}">
        <p14:creationId xmlns:p14="http://schemas.microsoft.com/office/powerpoint/2010/main" val="155774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20</a:t>
            </a:fld>
            <a:endParaRPr lang="en-US"/>
          </a:p>
        </p:txBody>
      </p:sp>
    </p:spTree>
    <p:extLst>
      <p:ext uri="{BB962C8B-B14F-4D97-AF65-F5344CB8AC3E}">
        <p14:creationId xmlns:p14="http://schemas.microsoft.com/office/powerpoint/2010/main" val="183219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21</a:t>
            </a:fld>
            <a:endParaRPr lang="en-US"/>
          </a:p>
        </p:txBody>
      </p:sp>
    </p:spTree>
    <p:extLst>
      <p:ext uri="{BB962C8B-B14F-4D97-AF65-F5344CB8AC3E}">
        <p14:creationId xmlns:p14="http://schemas.microsoft.com/office/powerpoint/2010/main" val="397424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22</a:t>
            </a:fld>
            <a:endParaRPr lang="en-US"/>
          </a:p>
        </p:txBody>
      </p:sp>
    </p:spTree>
    <p:extLst>
      <p:ext uri="{BB962C8B-B14F-4D97-AF65-F5344CB8AC3E}">
        <p14:creationId xmlns:p14="http://schemas.microsoft.com/office/powerpoint/2010/main" val="79249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24</a:t>
            </a:fld>
            <a:endParaRPr lang="en-US"/>
          </a:p>
        </p:txBody>
      </p:sp>
    </p:spTree>
    <p:extLst>
      <p:ext uri="{BB962C8B-B14F-4D97-AF65-F5344CB8AC3E}">
        <p14:creationId xmlns:p14="http://schemas.microsoft.com/office/powerpoint/2010/main" val="370118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26</a:t>
            </a:fld>
            <a:endParaRPr lang="en-US"/>
          </a:p>
        </p:txBody>
      </p:sp>
    </p:spTree>
    <p:extLst>
      <p:ext uri="{BB962C8B-B14F-4D97-AF65-F5344CB8AC3E}">
        <p14:creationId xmlns:p14="http://schemas.microsoft.com/office/powerpoint/2010/main" val="3857449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27</a:t>
            </a:fld>
            <a:endParaRPr lang="en-US"/>
          </a:p>
        </p:txBody>
      </p:sp>
    </p:spTree>
    <p:extLst>
      <p:ext uri="{BB962C8B-B14F-4D97-AF65-F5344CB8AC3E}">
        <p14:creationId xmlns:p14="http://schemas.microsoft.com/office/powerpoint/2010/main" val="46795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31</a:t>
            </a:fld>
            <a:endParaRPr lang="en-US"/>
          </a:p>
        </p:txBody>
      </p:sp>
    </p:spTree>
    <p:extLst>
      <p:ext uri="{BB962C8B-B14F-4D97-AF65-F5344CB8AC3E}">
        <p14:creationId xmlns:p14="http://schemas.microsoft.com/office/powerpoint/2010/main" val="282605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3</a:t>
            </a:fld>
            <a:endParaRPr lang="en-US"/>
          </a:p>
        </p:txBody>
      </p:sp>
    </p:spTree>
    <p:extLst>
      <p:ext uri="{BB962C8B-B14F-4D97-AF65-F5344CB8AC3E}">
        <p14:creationId xmlns:p14="http://schemas.microsoft.com/office/powerpoint/2010/main" val="687946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32</a:t>
            </a:fld>
            <a:endParaRPr lang="en-US"/>
          </a:p>
        </p:txBody>
      </p:sp>
    </p:spTree>
    <p:extLst>
      <p:ext uri="{BB962C8B-B14F-4D97-AF65-F5344CB8AC3E}">
        <p14:creationId xmlns:p14="http://schemas.microsoft.com/office/powerpoint/2010/main" val="40130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33</a:t>
            </a:fld>
            <a:endParaRPr lang="en-US"/>
          </a:p>
        </p:txBody>
      </p:sp>
    </p:spTree>
    <p:extLst>
      <p:ext uri="{BB962C8B-B14F-4D97-AF65-F5344CB8AC3E}">
        <p14:creationId xmlns:p14="http://schemas.microsoft.com/office/powerpoint/2010/main" val="3467954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34</a:t>
            </a:fld>
            <a:endParaRPr lang="en-US"/>
          </a:p>
        </p:txBody>
      </p:sp>
    </p:spTree>
    <p:extLst>
      <p:ext uri="{BB962C8B-B14F-4D97-AF65-F5344CB8AC3E}">
        <p14:creationId xmlns:p14="http://schemas.microsoft.com/office/powerpoint/2010/main" val="381573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36A7ED-EBBA-FC44-95E6-4CD9F3EA9B0A}" type="slidenum">
              <a:rPr lang="en-US" smtClean="0"/>
              <a:t>37</a:t>
            </a:fld>
            <a:endParaRPr lang="en-US"/>
          </a:p>
        </p:txBody>
      </p:sp>
    </p:spTree>
    <p:extLst>
      <p:ext uri="{BB962C8B-B14F-4D97-AF65-F5344CB8AC3E}">
        <p14:creationId xmlns:p14="http://schemas.microsoft.com/office/powerpoint/2010/main" val="476779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Express term of compact</a:t>
            </a:r>
          </a:p>
          <a:p>
            <a:pPr lvl="1"/>
            <a:r>
              <a:rPr lang="en-US" dirty="0"/>
              <a:t>Legal reasons</a:t>
            </a:r>
          </a:p>
          <a:p>
            <a:pPr lvl="1"/>
            <a:r>
              <a:rPr lang="en-US" dirty="0"/>
              <a:t>Business reasons</a:t>
            </a:r>
          </a:p>
        </p:txBody>
      </p:sp>
      <p:sp>
        <p:nvSpPr>
          <p:cNvPr id="4" name="Slide Number Placeholder 3"/>
          <p:cNvSpPr>
            <a:spLocks noGrp="1"/>
          </p:cNvSpPr>
          <p:nvPr>
            <p:ph type="sldNum" sz="quarter" idx="10"/>
          </p:nvPr>
        </p:nvSpPr>
        <p:spPr/>
        <p:txBody>
          <a:bodyPr/>
          <a:lstStyle/>
          <a:p>
            <a:fld id="{A2B71D9D-C59C-46A3-89DC-993D8C59CBB9}" type="slidenum">
              <a:rPr lang="en-US" smtClean="0"/>
              <a:t>38</a:t>
            </a:fld>
            <a:endParaRPr lang="en-US"/>
          </a:p>
        </p:txBody>
      </p:sp>
    </p:spTree>
    <p:extLst>
      <p:ext uri="{BB962C8B-B14F-4D97-AF65-F5344CB8AC3E}">
        <p14:creationId xmlns:p14="http://schemas.microsoft.com/office/powerpoint/2010/main" val="38902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41</a:t>
            </a:fld>
            <a:endParaRPr lang="en-US"/>
          </a:p>
        </p:txBody>
      </p:sp>
    </p:spTree>
    <p:extLst>
      <p:ext uri="{BB962C8B-B14F-4D97-AF65-F5344CB8AC3E}">
        <p14:creationId xmlns:p14="http://schemas.microsoft.com/office/powerpoint/2010/main" val="419041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4</a:t>
            </a:fld>
            <a:endParaRPr lang="en-US"/>
          </a:p>
        </p:txBody>
      </p:sp>
    </p:spTree>
    <p:extLst>
      <p:ext uri="{BB962C8B-B14F-4D97-AF65-F5344CB8AC3E}">
        <p14:creationId xmlns:p14="http://schemas.microsoft.com/office/powerpoint/2010/main" val="270903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5</a:t>
            </a:fld>
            <a:endParaRPr lang="en-US"/>
          </a:p>
        </p:txBody>
      </p:sp>
    </p:spTree>
    <p:extLst>
      <p:ext uri="{BB962C8B-B14F-4D97-AF65-F5344CB8AC3E}">
        <p14:creationId xmlns:p14="http://schemas.microsoft.com/office/powerpoint/2010/main" val="4226498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6</a:t>
            </a:fld>
            <a:endParaRPr lang="en-US"/>
          </a:p>
        </p:txBody>
      </p:sp>
    </p:spTree>
    <p:extLst>
      <p:ext uri="{BB962C8B-B14F-4D97-AF65-F5344CB8AC3E}">
        <p14:creationId xmlns:p14="http://schemas.microsoft.com/office/powerpoint/2010/main" val="315085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7</a:t>
            </a:fld>
            <a:endParaRPr lang="en-US"/>
          </a:p>
        </p:txBody>
      </p:sp>
    </p:spTree>
    <p:extLst>
      <p:ext uri="{BB962C8B-B14F-4D97-AF65-F5344CB8AC3E}">
        <p14:creationId xmlns:p14="http://schemas.microsoft.com/office/powerpoint/2010/main" val="336177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8</a:t>
            </a:fld>
            <a:endParaRPr lang="en-US"/>
          </a:p>
        </p:txBody>
      </p:sp>
    </p:spTree>
    <p:extLst>
      <p:ext uri="{BB962C8B-B14F-4D97-AF65-F5344CB8AC3E}">
        <p14:creationId xmlns:p14="http://schemas.microsoft.com/office/powerpoint/2010/main" val="305451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9</a:t>
            </a:fld>
            <a:endParaRPr lang="en-US"/>
          </a:p>
        </p:txBody>
      </p:sp>
    </p:spTree>
    <p:extLst>
      <p:ext uri="{BB962C8B-B14F-4D97-AF65-F5344CB8AC3E}">
        <p14:creationId xmlns:p14="http://schemas.microsoft.com/office/powerpoint/2010/main" val="59263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71D9D-C59C-46A3-89DC-993D8C59CBB9}" type="slidenum">
              <a:rPr lang="en-US" smtClean="0"/>
              <a:t>16</a:t>
            </a:fld>
            <a:endParaRPr lang="en-US"/>
          </a:p>
        </p:txBody>
      </p:sp>
    </p:spTree>
    <p:extLst>
      <p:ext uri="{BB962C8B-B14F-4D97-AF65-F5344CB8AC3E}">
        <p14:creationId xmlns:p14="http://schemas.microsoft.com/office/powerpoint/2010/main" val="2452073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chemeClr val="bg2"/>
              </a:solidFill>
            </a:endParaRPr>
          </a:p>
        </p:txBody>
      </p:sp>
      <p:sp>
        <p:nvSpPr>
          <p:cNvPr id="2" name="Title 1"/>
          <p:cNvSpPr>
            <a:spLocks noGrp="1"/>
          </p:cNvSpPr>
          <p:nvPr>
            <p:ph type="ctrTitle" hasCustomPrompt="1"/>
          </p:nvPr>
        </p:nvSpPr>
        <p:spPr>
          <a:xfrm>
            <a:off x="409575" y="463817"/>
            <a:ext cx="8324850" cy="523220"/>
          </a:xfrm>
        </p:spPr>
        <p:txBody>
          <a:bodyPr wrap="square" lIns="0" tIns="0" rIns="0" bIns="0" anchor="b" anchorCtr="0">
            <a:spAutoFit/>
          </a:bodyPr>
          <a:lstStyle>
            <a:lvl1pPr algn="l">
              <a:lnSpc>
                <a:spcPct val="100000"/>
              </a:lnSpc>
              <a:defRPr sz="3400" b="1" cap="small" baseline="0">
                <a:solidFill>
                  <a:schemeClr val="bg2"/>
                </a:solidFill>
                <a:effectLst>
                  <a:outerShdw blurRad="38100" dist="38100" dir="2700000" algn="tl">
                    <a:srgbClr val="000000">
                      <a:alpha val="43137"/>
                    </a:srgbClr>
                  </a:outerShdw>
                </a:effectLst>
                <a:latin typeface="Garamond" panose="02020404030301010803" pitchFamily="18" charset="0"/>
                <a:cs typeface="Arial" pitchFamily="34" charset="0"/>
              </a:defRPr>
            </a:lvl1pPr>
          </a:lstStyle>
          <a:p>
            <a:r>
              <a:rPr lang="en-US" smtClean="0"/>
              <a:t>Dentons Native American Law &amp; Policy</a:t>
            </a:r>
            <a:endParaRPr lang="en-US"/>
          </a:p>
        </p:txBody>
      </p:sp>
      <p:pic>
        <p:nvPicPr>
          <p:cNvPr id="1027" name="Picture 3" descr="E:\Dropbox\__CURRENT WORK\Brand-208 NALP-artwork\PPT-template\links\PPT-template_cover.jpg"/>
          <p:cNvPicPr>
            <a:picLocks noChangeAspect="1" noChangeArrowheads="1"/>
          </p:cNvPicPr>
          <p:nvPr userDrawn="1"/>
        </p:nvPicPr>
        <p:blipFill>
          <a:blip r:embed="rId2"/>
          <a:srcRect/>
          <a:stretch>
            <a:fillRect/>
          </a:stretch>
        </p:blipFill>
        <p:spPr>
          <a:xfrm>
            <a:off x="457200" y="1390650"/>
            <a:ext cx="82296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125"/>
            <a:ext cx="8412163" cy="400050"/>
          </a:xfrm>
        </p:spPr>
        <p:txBody>
          <a:bodyPr/>
          <a:lstStyle/>
          <a:p>
            <a:r>
              <a:rPr lang="en-US" smtClean="0"/>
              <a:t>Click to edit Master title style</a:t>
            </a:r>
            <a:endParaRPr lang="en-US"/>
          </a:p>
        </p:txBody>
      </p:sp>
      <p:sp>
        <p:nvSpPr>
          <p:cNvPr id="3" name="Content Placeholder 2"/>
          <p:cNvSpPr>
            <a:spLocks noGrp="1"/>
          </p:cNvSpPr>
          <p:nvPr>
            <p:ph idx="1"/>
          </p:nvPr>
        </p:nvSpPr>
        <p:spPr>
          <a:xfrm>
            <a:off x="365125" y="1123950"/>
            <a:ext cx="8413750" cy="4570413"/>
          </a:xfrm>
        </p:spPr>
        <p:txBody>
          <a:bodyPr/>
          <a:lstStyle>
            <a:lvl1pPr marL="457200" indent="-404813">
              <a:buFont typeface="Wingdings" panose="05000000000000000000" pitchFamily="2" charset="2"/>
              <a:buChar char="Ø"/>
            </a:lvl1pPr>
            <a:lvl2pPr marL="744538" indent="-234950">
              <a:buFont typeface="Symbol" panose="05050102010706020507" pitchFamily="18" charset="2"/>
              <a:buChar char="·"/>
            </a:lvl2pPr>
            <a:lvl4pPr marL="1149350" indent="-182563">
              <a:buFont typeface="Arial" panose="020B0604020202020204" pitchFamily="34" charset="0"/>
              <a:buChar char="•"/>
            </a:lvl4pPr>
            <a:lvl5pPr marL="1371600" indent="-222250">
              <a:buFont typeface="Garamond" panose="02020404030301010803" pitchFamily="18" charset="0"/>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p>
            <a:fld id="{0FE56E05-2E5D-4634-82E9-FC9155FB34AF}" type="slidenum">
              <a:rPr lang="en-US" altLang="en-US"/>
              <a:t>‹#›</a:t>
            </a:fld>
            <a:endParaRPr lang="en-US" altLang="en-US"/>
          </a:p>
        </p:txBody>
      </p:sp>
      <p:sp>
        <p:nvSpPr>
          <p:cNvPr id="8" name="Date Placeholder 2"/>
          <p:cNvSpPr>
            <a:spLocks noGrp="1"/>
          </p:cNvSpPr>
          <p:nvPr>
            <p:ph type="dt" sz="half" idx="10"/>
          </p:nvPr>
        </p:nvSpPr>
        <p:spPr>
          <a:xfrm>
            <a:off x="365759" y="6543925"/>
            <a:ext cx="1620000" cy="138499"/>
          </a:xfrm>
        </p:spPr>
        <p:txBody>
          <a:bodyPr/>
          <a:lstStyle/>
          <a:p>
            <a:fld id="{DAB5E16C-CB43-45BD-9AE3-E7CB99C99644}" type="datetime4">
              <a:rPr lang="en-US" smtClean="0"/>
              <a:t>October 11, 2018</a:t>
            </a:fld>
            <a:endParaRPr lang="en-US"/>
          </a:p>
        </p:txBody>
      </p:sp>
      <p:pic>
        <p:nvPicPr>
          <p:cNvPr id="4098" name="Picture 2" descr="E:\Dropbox\__CURRENT WORK\Brand-208 NALP-artwork\PPT-template\links\ppt-template_slide-banner3.jpg"/>
          <p:cNvPicPr>
            <a:picLocks noChangeAspect="1" noChangeArrowheads="1"/>
          </p:cNvPicPr>
          <p:nvPr userDrawn="1"/>
        </p:nvPicPr>
        <p:blipFill>
          <a:blip r:embed="rId2"/>
          <a:srcRect/>
          <a:stretch>
            <a:fillRect/>
          </a:stretch>
        </p:blipFill>
        <p:spPr>
          <a:xfrm>
            <a:off x="0" y="6284119"/>
            <a:ext cx="9144000" cy="573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entons_Logo_Purple_RGB_300.png"/>
          <p:cNvPicPr>
            <a:picLocks noChangeAspect="1"/>
          </p:cNvPicPr>
          <p:nvPr userDrawn="1"/>
        </p:nvPicPr>
        <p:blipFill>
          <a:blip r:embed="rId3"/>
          <a:srcRect/>
          <a:stretch>
            <a:fillRect/>
          </a:stretch>
        </p:blipFill>
        <p:spPr>
          <a:xfrm>
            <a:off x="7902727" y="6431440"/>
            <a:ext cx="1003098" cy="363468"/>
          </a:xfrm>
          <a:prstGeom prst="rect">
            <a:avLst/>
          </a:prstGeom>
        </p:spPr>
      </p:pic>
    </p:spTree>
    <p:extLst>
      <p:ext uri="{BB962C8B-B14F-4D97-AF65-F5344CB8AC3E}">
        <p14:creationId xmlns:p14="http://schemas.microsoft.com/office/powerpoint/2010/main" val="3300466567"/>
      </p:ext>
    </p:extLst>
  </p:cSld>
  <p:clrMapOvr>
    <a:masterClrMapping/>
  </p:clrMapOvr>
  <p:transition spd="slow">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10/11/2018</a:t>
            </a:fld>
            <a:endParaRPr lang="en-US" dirty="0"/>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63499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rgbClr val="F8F8F8"/>
              </a:solidFill>
            </a:endParaRPr>
          </a:p>
        </p:txBody>
      </p:sp>
      <p:sp>
        <p:nvSpPr>
          <p:cNvPr id="2" name="Title 1"/>
          <p:cNvSpPr>
            <a:spLocks noGrp="1"/>
          </p:cNvSpPr>
          <p:nvPr>
            <p:ph type="ctrTitle" hasCustomPrompt="1"/>
          </p:nvPr>
        </p:nvSpPr>
        <p:spPr>
          <a:xfrm>
            <a:off x="409575" y="463817"/>
            <a:ext cx="8324850" cy="523220"/>
          </a:xfrm>
        </p:spPr>
        <p:txBody>
          <a:bodyPr wrap="square" lIns="0" tIns="0" rIns="0" bIns="0" anchor="b" anchorCtr="0">
            <a:spAutoFit/>
          </a:bodyPr>
          <a:lstStyle>
            <a:lvl1pPr algn="l">
              <a:lnSpc>
                <a:spcPct val="100000"/>
              </a:lnSpc>
              <a:defRPr sz="3400" b="1" cap="small" baseline="0">
                <a:solidFill>
                  <a:schemeClr val="bg2"/>
                </a:solidFill>
                <a:effectLst>
                  <a:outerShdw blurRad="38100" dist="38100" dir="2700000" algn="tl">
                    <a:srgbClr val="000000">
                      <a:alpha val="43137"/>
                    </a:srgbClr>
                  </a:outerShdw>
                </a:effectLst>
                <a:latin typeface="Garamond" panose="02020404030301010803" pitchFamily="18" charset="0"/>
                <a:cs typeface="Arial" pitchFamily="34" charset="0"/>
              </a:defRPr>
            </a:lvl1pPr>
          </a:lstStyle>
          <a:p>
            <a:r>
              <a:rPr lang="en-US" smtClean="0"/>
              <a:t>Dentons Native American Law &amp; Policy</a:t>
            </a:r>
            <a:endParaRPr lang="en-US"/>
          </a:p>
        </p:txBody>
      </p:sp>
      <p:pic>
        <p:nvPicPr>
          <p:cNvPr id="1027" name="Picture 3" descr="E:\Dropbox\__CURRENT WORK\Brand-208 NALP-artwork\PPT-template\links\PPT-template_cover.jpg"/>
          <p:cNvPicPr>
            <a:picLocks noChangeAspect="1" noChangeArrowheads="1"/>
          </p:cNvPicPr>
          <p:nvPr userDrawn="1"/>
        </p:nvPicPr>
        <p:blipFill>
          <a:blip r:embed="rId2"/>
          <a:srcRect/>
          <a:stretch>
            <a:fillRect/>
          </a:stretch>
        </p:blipFill>
        <p:spPr>
          <a:xfrm>
            <a:off x="457200" y="1390650"/>
            <a:ext cx="8229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477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rgbClr val="F8F8F8"/>
              </a:solidFill>
            </a:endParaRPr>
          </a:p>
        </p:txBody>
      </p:sp>
      <p:sp>
        <p:nvSpPr>
          <p:cNvPr id="2" name="Title 1"/>
          <p:cNvSpPr>
            <a:spLocks noGrp="1"/>
          </p:cNvSpPr>
          <p:nvPr>
            <p:ph type="ctrTitle" hasCustomPrompt="1"/>
          </p:nvPr>
        </p:nvSpPr>
        <p:spPr>
          <a:xfrm>
            <a:off x="409575" y="473997"/>
            <a:ext cx="8324850" cy="1046440"/>
          </a:xfrm>
        </p:spPr>
        <p:txBody>
          <a:bodyPr wrap="square" lIns="0" tIns="0" rIns="0" bIns="0" anchor="b" anchorCtr="0">
            <a:spAutoFit/>
          </a:bodyPr>
          <a:lstStyle>
            <a:lvl1pPr algn="l">
              <a:lnSpc>
                <a:spcPct val="100000"/>
              </a:lnSpc>
              <a:defRPr sz="3400" b="1" cap="small" baseline="0">
                <a:solidFill>
                  <a:schemeClr val="bg2"/>
                </a:solidFill>
                <a:effectLst>
                  <a:outerShdw blurRad="38100" dist="38100" dir="2700000" algn="tl">
                    <a:srgbClr val="000000">
                      <a:alpha val="43137"/>
                    </a:srgbClr>
                  </a:outerShdw>
                </a:effectLst>
                <a:latin typeface="Garamond" panose="02020404030301010803" pitchFamily="18" charset="0"/>
                <a:cs typeface="Arial" pitchFamily="34" charset="0"/>
              </a:defRPr>
            </a:lvl1pPr>
          </a:lstStyle>
          <a:p>
            <a:r>
              <a:rPr lang="en-US" smtClean="0"/>
              <a:t>Dentons Native American</a:t>
            </a:r>
            <a:br>
              <a:rPr lang="en-US" smtClean="0"/>
            </a:br>
            <a:r>
              <a:rPr lang="en-US" smtClean="0"/>
              <a:t>Law &amp; Policy</a:t>
            </a:r>
            <a:endParaRPr lang="en-US"/>
          </a:p>
        </p:txBody>
      </p:sp>
      <p:pic>
        <p:nvPicPr>
          <p:cNvPr id="7" name="Picture 2" descr="E:\Dropbox\__CURRENT WORK\Brand-208 NALP-artwork\PPT-template\links\cover2.jpg"/>
          <p:cNvPicPr>
            <a:picLocks noChangeAspect="1" noChangeArrowheads="1"/>
          </p:cNvPicPr>
          <p:nvPr userDrawn="1"/>
        </p:nvPicPr>
        <p:blipFill>
          <a:blip r:embed="rId2"/>
          <a:srcRect/>
          <a:stretch>
            <a:fillRect/>
          </a:stretch>
        </p:blipFill>
        <p:spPr>
          <a:xfrm>
            <a:off x="457200" y="2127250"/>
            <a:ext cx="8229600" cy="43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302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sp>
        <p:nvSpPr>
          <p:cNvPr id="8" name="Content Placeholder 7"/>
          <p:cNvSpPr>
            <a:spLocks noGrp="1"/>
          </p:cNvSpPr>
          <p:nvPr>
            <p:ph sz="quarter" idx="13"/>
          </p:nvPr>
        </p:nvSpPr>
        <p:spPr>
          <a:xfrm>
            <a:off x="361323" y="1495695"/>
            <a:ext cx="8412480" cy="4800601"/>
          </a:xfrm>
        </p:spPr>
        <p:txBody>
          <a:bodyPr/>
          <a:lstStyle>
            <a:lvl1pPr marL="234950" indent="-234950">
              <a:buClr>
                <a:srgbClr val="7030A0"/>
              </a:buClr>
              <a:buFont typeface="Garamond" panose="02020404030301010803" pitchFamily="18" charset="0"/>
              <a:buChar char="■"/>
              <a:defRPr sz="2400">
                <a:solidFill>
                  <a:schemeClr val="tx1"/>
                </a:solidFill>
              </a:defRPr>
            </a:lvl1pPr>
            <a:lvl2pPr marL="457200" indent="-222250">
              <a:buClr>
                <a:srgbClr val="7030A0"/>
              </a:buClr>
              <a:buFont typeface="Garamond" panose="02020404030301010803" pitchFamily="18" charset="0"/>
              <a:buChar char="□"/>
              <a:defRPr sz="2000">
                <a:solidFill>
                  <a:schemeClr val="tx1"/>
                </a:solidFill>
              </a:defRPr>
            </a:lvl2pPr>
            <a:lvl3pPr marL="692150" indent="-234950">
              <a:buClr>
                <a:srgbClr val="7030A0"/>
              </a:buClr>
              <a:buFont typeface="Garamond" panose="02020404030301010803" pitchFamily="18" charset="0"/>
              <a:buChar char="–"/>
              <a:defRPr sz="1600">
                <a:solidFill>
                  <a:schemeClr val="tx1"/>
                </a:solidFill>
              </a:defRPr>
            </a:lvl3pPr>
            <a:lvl4pPr marL="914400" indent="-222250">
              <a:buClr>
                <a:srgbClr val="7030A0"/>
              </a:buClr>
              <a:defRPr sz="1400">
                <a:solidFill>
                  <a:schemeClr val="tx1"/>
                </a:solidFill>
              </a:defRPr>
            </a:lvl4pPr>
            <a:lvl5pPr marL="1084263" indent="-169863">
              <a:buClr>
                <a:srgbClr val="7030A0"/>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4"/>
          </p:nvPr>
        </p:nvSpPr>
        <p:spPr/>
        <p:txBody>
          <a:bodyPr/>
          <a:lstStyle/>
          <a:p>
            <a:fld id="{04B9229F-3764-4977-9B4A-DEF8CF21DE96}" type="datetime4">
              <a:rPr lang="en-US" smtClean="0">
                <a:solidFill>
                  <a:prstClr val="black"/>
                </a:solidFill>
              </a:rPr>
              <a:t>October 11, 2018</a:t>
            </a:fld>
            <a:endParaRPr lang="en-US">
              <a:solidFill>
                <a:prstClr val="black"/>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prstClr val="black"/>
                </a:solidFill>
              </a:rPr>
              <a:t>‹#›</a:t>
            </a:fld>
            <a:endParaRPr lang="en-US">
              <a:solidFill>
                <a:prstClr val="black"/>
              </a:solidFill>
            </a:endParaRPr>
          </a:p>
        </p:txBody>
      </p:sp>
      <p:pic>
        <p:nvPicPr>
          <p:cNvPr id="2050"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595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8CFBB5-7CBC-4CD8-A70E-1AD9E7DAC5CC}"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10" name="Content Placeholder 9"/>
          <p:cNvSpPr>
            <a:spLocks noGrp="1"/>
          </p:cNvSpPr>
          <p:nvPr>
            <p:ph sz="quarter" idx="14"/>
          </p:nvPr>
        </p:nvSpPr>
        <p:spPr>
          <a:xfrm>
            <a:off x="368300" y="1600200"/>
            <a:ext cx="8412480" cy="4572000"/>
          </a:xfrm>
        </p:spPr>
        <p:txBody>
          <a:bodyPr/>
          <a:lstStyle>
            <a:lvl1pPr>
              <a:defRPr>
                <a:solidFill>
                  <a:srgbClr val="000000"/>
                </a:solidFill>
              </a:defRPr>
            </a:lvl1pPr>
            <a:lvl2pPr>
              <a:buClr>
                <a:srgbClr val="565A5C"/>
              </a:buCl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2"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8742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pic>
        <p:nvPicPr>
          <p:cNvPr id="3075" name="Picture 3" descr="E:\Dropbox\__CURRENT WORK\Brand-208 NALP-artwork\PPT-template\links\ppt-template_slide-banner2.jpg"/>
          <p:cNvPicPr>
            <a:picLocks noChangeAspect="1" noChangeArrowheads="1"/>
          </p:cNvPicPr>
          <p:nvPr userDrawn="1"/>
        </p:nvPicPr>
        <p:blipFill>
          <a:blip r:embed="rId2"/>
          <a:srcRect/>
          <a:stretch>
            <a:fillRect/>
          </a:stretch>
        </p:blipFill>
        <p:spPr>
          <a:xfrm>
            <a:off x="0" y="0"/>
            <a:ext cx="914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9111" y="476250"/>
            <a:ext cx="3919039" cy="543864"/>
          </a:xfrm>
        </p:spPr>
        <p:txBody>
          <a:bodyPr anchor="t" anchorCtr="0"/>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E791DB8-3E47-4E91-87A7-1A197579E689}"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6089189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C9BD00-1922-4476-88CE-699C675A0F0B}"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rgbClr val="000000"/>
                </a:solidFill>
              </a:defRPr>
            </a:lvl1pPr>
          </a:lstStyle>
          <a:p>
            <a:r>
              <a:rPr lang="en-US" smtClean="0"/>
              <a:t>Click icon to add picture</a:t>
            </a:r>
            <a:endParaRPr lang="en-US"/>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
        <p:nvSpPr>
          <p:cNvPr id="2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23"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57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C23336-BBE3-45B5-BA2E-C4C98752989C}"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rgbClr val="7030A0"/>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1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2"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215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rgbClr val="F8F8F8"/>
              </a:solidFill>
            </a:endParaRPr>
          </a:p>
        </p:txBody>
      </p:sp>
      <p:pic>
        <p:nvPicPr>
          <p:cNvPr id="13" name="Picture 3" descr="E:\Dropbox\__CURRENT WORK\Brand-208 NALP-artwork\PPT-template\links\PPT-template_cover.jpg"/>
          <p:cNvPicPr>
            <a:picLocks noChangeAspect="1" noChangeArrowheads="1"/>
          </p:cNvPicPr>
          <p:nvPr userDrawn="1"/>
        </p:nvPicPr>
        <p:blipFill>
          <a:blip r:embed="rId2"/>
          <a:srcRect/>
          <a:stretch>
            <a:fillRect/>
          </a:stretch>
        </p:blipFill>
        <p:spPr>
          <a:xfrm>
            <a:off x="457200" y="1390650"/>
            <a:ext cx="8229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7"/>
          <p:cNvSpPr>
            <a:spLocks noGrp="1"/>
          </p:cNvSpPr>
          <p:nvPr>
            <p:ph type="title"/>
          </p:nvPr>
        </p:nvSpPr>
        <p:spPr>
          <a:xfrm>
            <a:off x="422910" y="262890"/>
            <a:ext cx="8263890" cy="994410"/>
          </a:xfrm>
        </p:spPr>
        <p:txBody>
          <a:bodyPr lIns="0" tIns="0" rIns="0" bIns="0" anchor="t" anchorCtr="0">
            <a:noAutofit/>
          </a:bodyPr>
          <a:lstStyle>
            <a:lvl1pPr algn="l">
              <a:lnSpc>
                <a:spcPct val="90000"/>
              </a:lnSpc>
              <a:defRPr sz="3600" b="1">
                <a:solidFill>
                  <a:schemeClr val="bg1"/>
                </a:solidFill>
                <a:latin typeface="Garamond" panose="02020404030301010803" pitchFamily="18"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92054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chemeClr val="bg2"/>
              </a:solidFill>
            </a:endParaRPr>
          </a:p>
        </p:txBody>
      </p:sp>
      <p:sp>
        <p:nvSpPr>
          <p:cNvPr id="2" name="Title 1"/>
          <p:cNvSpPr>
            <a:spLocks noGrp="1"/>
          </p:cNvSpPr>
          <p:nvPr>
            <p:ph type="ctrTitle" hasCustomPrompt="1"/>
          </p:nvPr>
        </p:nvSpPr>
        <p:spPr>
          <a:xfrm>
            <a:off x="409575" y="473997"/>
            <a:ext cx="8324850" cy="1046440"/>
          </a:xfrm>
        </p:spPr>
        <p:txBody>
          <a:bodyPr wrap="square" lIns="0" tIns="0" rIns="0" bIns="0" anchor="b" anchorCtr="0">
            <a:spAutoFit/>
          </a:bodyPr>
          <a:lstStyle>
            <a:lvl1pPr algn="l">
              <a:lnSpc>
                <a:spcPct val="100000"/>
              </a:lnSpc>
              <a:defRPr sz="3400" b="1" cap="small" baseline="0">
                <a:solidFill>
                  <a:schemeClr val="bg2"/>
                </a:solidFill>
                <a:effectLst>
                  <a:outerShdw blurRad="38100" dist="38100" dir="2700000" algn="tl">
                    <a:srgbClr val="000000">
                      <a:alpha val="43137"/>
                    </a:srgbClr>
                  </a:outerShdw>
                </a:effectLst>
                <a:latin typeface="Garamond" panose="02020404030301010803" pitchFamily="18" charset="0"/>
                <a:cs typeface="Arial" pitchFamily="34" charset="0"/>
              </a:defRPr>
            </a:lvl1pPr>
          </a:lstStyle>
          <a:p>
            <a:r>
              <a:rPr lang="en-US" smtClean="0"/>
              <a:t>Dentons Native American</a:t>
            </a:r>
            <a:br>
              <a:rPr lang="en-US" smtClean="0"/>
            </a:br>
            <a:r>
              <a:rPr lang="en-US" smtClean="0"/>
              <a:t>Law &amp; Policy</a:t>
            </a:r>
            <a:endParaRPr lang="en-US"/>
          </a:p>
        </p:txBody>
      </p:sp>
      <p:pic>
        <p:nvPicPr>
          <p:cNvPr id="7" name="Picture 2" descr="E:\Dropbox\__CURRENT WORK\Brand-208 NALP-artwork\PPT-template\links\cover2.jpg"/>
          <p:cNvPicPr>
            <a:picLocks noChangeAspect="1" noChangeArrowheads="1"/>
          </p:cNvPicPr>
          <p:nvPr userDrawn="1"/>
        </p:nvPicPr>
        <p:blipFill>
          <a:blip r:embed="rId2"/>
          <a:srcRect/>
          <a:stretch>
            <a:fillRect/>
          </a:stretch>
        </p:blipFill>
        <p:spPr>
          <a:xfrm>
            <a:off x="457200" y="2127250"/>
            <a:ext cx="8229600" cy="43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805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600200"/>
            <a:ext cx="4038600" cy="4525963"/>
          </a:xfrm>
        </p:spPr>
        <p:txBody>
          <a:bodyPr/>
          <a:lstStyle>
            <a:lvl1pPr marL="457200" indent="-404813">
              <a:buFont typeface="Wingdings" panose="05000000000000000000" pitchFamily="2" charset="2"/>
              <a:buChar char="Ø"/>
              <a:defRPr sz="2000">
                <a:solidFill>
                  <a:schemeClr val="tx1"/>
                </a:solidFill>
              </a:defRPr>
            </a:lvl1pPr>
            <a:lvl2pPr marL="744538" indent="-234950">
              <a:buClr>
                <a:srgbClr val="7030A0"/>
              </a:buClr>
              <a:buFont typeface="Symbol" panose="05050102010706020507" pitchFamily="18" charset="2"/>
              <a:buChar char="·"/>
              <a:defRPr sz="1800">
                <a:solidFill>
                  <a:schemeClr val="tx1"/>
                </a:solidFill>
              </a:defRPr>
            </a:lvl2pPr>
            <a:lvl3pPr>
              <a:defRPr sz="1400">
                <a:solidFill>
                  <a:schemeClr val="tx1"/>
                </a:solidFill>
              </a:defRPr>
            </a:lvl3pPr>
            <a:lvl4pPr marL="1149350" indent="-182563">
              <a:buFont typeface="Arial" panose="020B0604020202020204" pitchFamily="34" charset="0"/>
              <a:buChar char="•"/>
              <a:defRPr sz="1200">
                <a:solidFill>
                  <a:schemeClr val="tx1"/>
                </a:solidFill>
              </a:defRPr>
            </a:lvl4pPr>
            <a:lvl5pPr marL="1371600" indent="-222250">
              <a:buFont typeface="Garamond" panose="02020404030301010803" pitchFamily="18" charset="0"/>
              <a:buChar char="–"/>
              <a:defRPr sz="11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2180" y="1600200"/>
            <a:ext cx="4038600" cy="4525963"/>
          </a:xfrm>
        </p:spPr>
        <p:txBody>
          <a:bodyPr/>
          <a:lstStyle>
            <a:lvl1pPr marL="457200" indent="-404813">
              <a:buFont typeface="Wingdings" panose="05000000000000000000" pitchFamily="2" charset="2"/>
              <a:buChar char="Ø"/>
              <a:defRPr sz="2000">
                <a:solidFill>
                  <a:schemeClr val="tx1"/>
                </a:solidFill>
              </a:defRPr>
            </a:lvl1pPr>
            <a:lvl2pPr marL="744538" indent="-234950">
              <a:buClr>
                <a:srgbClr val="7030A0"/>
              </a:buClr>
              <a:buFont typeface="Symbol" panose="05050102010706020507" pitchFamily="18" charset="2"/>
              <a:buChar char="·"/>
              <a:defRPr sz="1800">
                <a:solidFill>
                  <a:schemeClr val="tx1"/>
                </a:solidFill>
              </a:defRPr>
            </a:lvl2pPr>
            <a:lvl3pPr>
              <a:defRPr sz="1400">
                <a:solidFill>
                  <a:schemeClr val="tx1"/>
                </a:solidFill>
              </a:defRPr>
            </a:lvl3pPr>
            <a:lvl4pPr marL="1149350" indent="-182563">
              <a:buFont typeface="Arial" panose="020B0604020202020204" pitchFamily="34" charset="0"/>
              <a:buChar char="•"/>
              <a:defRPr sz="1200">
                <a:solidFill>
                  <a:schemeClr val="tx1"/>
                </a:solidFill>
              </a:defRPr>
            </a:lvl4pPr>
            <a:lvl5pPr marL="1371600" indent="-222250">
              <a:buFont typeface="Garamond" panose="02020404030301010803" pitchFamily="18" charset="0"/>
              <a:buChar char="–"/>
              <a:defRPr sz="11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6BEA5-4246-45F6-A29C-006751907D59}" type="datetime4">
              <a:rPr lang="en-US" smtClean="0">
                <a:solidFill>
                  <a:prstClr val="black"/>
                </a:solidFill>
              </a:rPr>
              <a:t>October 11, 2018</a:t>
            </a:fld>
            <a:endParaRPr lang="en-US">
              <a:solidFill>
                <a:prstClr val="black"/>
              </a:solidFill>
            </a:endParaRPr>
          </a:p>
        </p:txBody>
      </p:sp>
      <p:sp>
        <p:nvSpPr>
          <p:cNvPr id="7" name="Slide Number Placeholder 6"/>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9"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0"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395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300" y="365125"/>
            <a:ext cx="8412163" cy="400050"/>
          </a:xfrm>
        </p:spPr>
        <p:txBody>
          <a:bodyPr/>
          <a:lstStyle/>
          <a:p>
            <a:r>
              <a:rPr lang="en-US" smtClean="0"/>
              <a:t>Click to edit Master title style</a:t>
            </a:r>
            <a:endParaRPr lang="en-US"/>
          </a:p>
        </p:txBody>
      </p:sp>
      <p:sp>
        <p:nvSpPr>
          <p:cNvPr id="3" name="Content Placeholder 2"/>
          <p:cNvSpPr>
            <a:spLocks noGrp="1"/>
          </p:cNvSpPr>
          <p:nvPr>
            <p:ph idx="1"/>
          </p:nvPr>
        </p:nvSpPr>
        <p:spPr>
          <a:xfrm>
            <a:off x="365125" y="1123950"/>
            <a:ext cx="8413750" cy="4570413"/>
          </a:xfrm>
        </p:spPr>
        <p:txBody>
          <a:bodyPr/>
          <a:lstStyle>
            <a:lvl1pPr marL="457200" indent="-404813">
              <a:buFont typeface="Wingdings" panose="05000000000000000000" pitchFamily="2" charset="2"/>
              <a:buChar char="Ø"/>
            </a:lvl1pPr>
            <a:lvl2pPr marL="744538" indent="-234950">
              <a:buFont typeface="Symbol" panose="05050102010706020507" pitchFamily="18" charset="2"/>
              <a:buChar char="·"/>
            </a:lvl2pPr>
            <a:lvl4pPr marL="1149350" indent="-182563">
              <a:buFont typeface="Arial" panose="020B0604020202020204" pitchFamily="34" charset="0"/>
              <a:buChar char="•"/>
            </a:lvl4pPr>
            <a:lvl5pPr marL="1371600" indent="-222250">
              <a:buFont typeface="Garamond" panose="02020404030301010803" pitchFamily="18" charset="0"/>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p>
            <a:fld id="{0FE56E05-2E5D-4634-82E9-FC9155FB34AF}" type="slidenum">
              <a:rPr lang="en-US" altLang="en-US">
                <a:solidFill>
                  <a:prstClr val="black"/>
                </a:solidFill>
              </a:rPr>
              <a:t>‹#›</a:t>
            </a:fld>
            <a:endParaRPr lang="en-US" altLang="en-US">
              <a:solidFill>
                <a:prstClr val="black"/>
              </a:solidFill>
            </a:endParaRPr>
          </a:p>
        </p:txBody>
      </p:sp>
      <p:sp>
        <p:nvSpPr>
          <p:cNvPr id="8" name="Date Placeholder 2"/>
          <p:cNvSpPr>
            <a:spLocks noGrp="1"/>
          </p:cNvSpPr>
          <p:nvPr>
            <p:ph type="dt" sz="half" idx="10"/>
          </p:nvPr>
        </p:nvSpPr>
        <p:spPr>
          <a:xfrm>
            <a:off x="365759" y="6543925"/>
            <a:ext cx="1620000" cy="138499"/>
          </a:xfrm>
        </p:spPr>
        <p:txBody>
          <a:bodyPr/>
          <a:lstStyle/>
          <a:p>
            <a:fld id="{DAB5E16C-CB43-45BD-9AE3-E7CB99C99644}" type="datetime4">
              <a:rPr lang="en-US" smtClean="0">
                <a:solidFill>
                  <a:prstClr val="black"/>
                </a:solidFill>
              </a:rPr>
              <a:t>October 11, 2018</a:t>
            </a:fld>
            <a:endParaRPr lang="en-US">
              <a:solidFill>
                <a:prstClr val="black"/>
              </a:solidFill>
            </a:endParaRPr>
          </a:p>
        </p:txBody>
      </p:sp>
      <p:pic>
        <p:nvPicPr>
          <p:cNvPr id="4098" name="Picture 2" descr="E:\Dropbox\__CURRENT WORK\Brand-208 NALP-artwork\PPT-template\links\ppt-template_slide-banner3.jpg"/>
          <p:cNvPicPr>
            <a:picLocks noChangeAspect="1" noChangeArrowheads="1"/>
          </p:cNvPicPr>
          <p:nvPr userDrawn="1"/>
        </p:nvPicPr>
        <p:blipFill>
          <a:blip r:embed="rId2"/>
          <a:srcRect/>
          <a:stretch>
            <a:fillRect/>
          </a:stretch>
        </p:blipFill>
        <p:spPr>
          <a:xfrm>
            <a:off x="0" y="6284119"/>
            <a:ext cx="9144000" cy="573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entons_Logo_Purple_RGB_300.png"/>
          <p:cNvPicPr>
            <a:picLocks noChangeAspect="1"/>
          </p:cNvPicPr>
          <p:nvPr userDrawn="1"/>
        </p:nvPicPr>
        <p:blipFill>
          <a:blip r:embed="rId3"/>
          <a:srcRect/>
          <a:stretch>
            <a:fillRect/>
          </a:stretch>
        </p:blipFill>
        <p:spPr>
          <a:xfrm>
            <a:off x="7902727" y="6431440"/>
            <a:ext cx="1003098" cy="363468"/>
          </a:xfrm>
          <a:prstGeom prst="rect">
            <a:avLst/>
          </a:prstGeom>
        </p:spPr>
      </p:pic>
    </p:spTree>
    <p:extLst>
      <p:ext uri="{BB962C8B-B14F-4D97-AF65-F5344CB8AC3E}">
        <p14:creationId xmlns:p14="http://schemas.microsoft.com/office/powerpoint/2010/main" val="1234893334"/>
      </p:ext>
    </p:extLst>
  </p:cSld>
  <p:clrMapOvr>
    <a:masterClrMapping/>
  </p:clrMapOvr>
  <p:transition spd="slow">
    <p:cu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rgbClr val="F8F8F8"/>
              </a:solidFill>
            </a:endParaRPr>
          </a:p>
        </p:txBody>
      </p:sp>
      <p:sp>
        <p:nvSpPr>
          <p:cNvPr id="2" name="Title 1"/>
          <p:cNvSpPr>
            <a:spLocks noGrp="1"/>
          </p:cNvSpPr>
          <p:nvPr>
            <p:ph type="ctrTitle" hasCustomPrompt="1"/>
          </p:nvPr>
        </p:nvSpPr>
        <p:spPr>
          <a:xfrm>
            <a:off x="409575" y="463817"/>
            <a:ext cx="8324850" cy="523220"/>
          </a:xfrm>
        </p:spPr>
        <p:txBody>
          <a:bodyPr wrap="square" lIns="0" tIns="0" rIns="0" bIns="0" anchor="b" anchorCtr="0">
            <a:spAutoFit/>
          </a:bodyPr>
          <a:lstStyle>
            <a:lvl1pPr algn="l">
              <a:lnSpc>
                <a:spcPct val="100000"/>
              </a:lnSpc>
              <a:defRPr sz="3400" b="1" cap="small" baseline="0">
                <a:solidFill>
                  <a:schemeClr val="bg2"/>
                </a:solidFill>
                <a:effectLst>
                  <a:outerShdw blurRad="38100" dist="38100" dir="2700000" algn="tl">
                    <a:srgbClr val="000000">
                      <a:alpha val="43137"/>
                    </a:srgbClr>
                  </a:outerShdw>
                </a:effectLst>
                <a:latin typeface="Garamond" panose="02020404030301010803" pitchFamily="18" charset="0"/>
                <a:cs typeface="Arial" pitchFamily="34" charset="0"/>
              </a:defRPr>
            </a:lvl1pPr>
          </a:lstStyle>
          <a:p>
            <a:r>
              <a:rPr lang="en-US" smtClean="0"/>
              <a:t>Dentons Native American Law &amp; Policy</a:t>
            </a:r>
            <a:endParaRPr lang="en-US"/>
          </a:p>
        </p:txBody>
      </p:sp>
      <p:pic>
        <p:nvPicPr>
          <p:cNvPr id="1027" name="Picture 3" descr="E:\Dropbox\__CURRENT WORK\Brand-208 NALP-artwork\PPT-template\links\PPT-template_cover.jpg"/>
          <p:cNvPicPr>
            <a:picLocks noChangeAspect="1" noChangeArrowheads="1"/>
          </p:cNvPicPr>
          <p:nvPr userDrawn="1"/>
        </p:nvPicPr>
        <p:blipFill>
          <a:blip r:embed="rId2"/>
          <a:srcRect/>
          <a:stretch>
            <a:fillRect/>
          </a:stretch>
        </p:blipFill>
        <p:spPr>
          <a:xfrm>
            <a:off x="457200" y="1390650"/>
            <a:ext cx="8229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357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rgbClr val="F8F8F8"/>
              </a:solidFill>
            </a:endParaRPr>
          </a:p>
        </p:txBody>
      </p:sp>
      <p:sp>
        <p:nvSpPr>
          <p:cNvPr id="2" name="Title 1"/>
          <p:cNvSpPr>
            <a:spLocks noGrp="1"/>
          </p:cNvSpPr>
          <p:nvPr>
            <p:ph type="ctrTitle" hasCustomPrompt="1"/>
          </p:nvPr>
        </p:nvSpPr>
        <p:spPr>
          <a:xfrm>
            <a:off x="409575" y="473997"/>
            <a:ext cx="8324850" cy="1046440"/>
          </a:xfrm>
        </p:spPr>
        <p:txBody>
          <a:bodyPr wrap="square" lIns="0" tIns="0" rIns="0" bIns="0" anchor="b" anchorCtr="0">
            <a:spAutoFit/>
          </a:bodyPr>
          <a:lstStyle>
            <a:lvl1pPr algn="l">
              <a:lnSpc>
                <a:spcPct val="100000"/>
              </a:lnSpc>
              <a:defRPr sz="3400" b="1" cap="small" baseline="0">
                <a:solidFill>
                  <a:schemeClr val="bg2"/>
                </a:solidFill>
                <a:effectLst>
                  <a:outerShdw blurRad="38100" dist="38100" dir="2700000" algn="tl">
                    <a:srgbClr val="000000">
                      <a:alpha val="43137"/>
                    </a:srgbClr>
                  </a:outerShdw>
                </a:effectLst>
                <a:latin typeface="Garamond" panose="02020404030301010803" pitchFamily="18" charset="0"/>
                <a:cs typeface="Arial" pitchFamily="34" charset="0"/>
              </a:defRPr>
            </a:lvl1pPr>
          </a:lstStyle>
          <a:p>
            <a:r>
              <a:rPr lang="en-US" smtClean="0"/>
              <a:t>Dentons Native American</a:t>
            </a:r>
            <a:br>
              <a:rPr lang="en-US" smtClean="0"/>
            </a:br>
            <a:r>
              <a:rPr lang="en-US" smtClean="0"/>
              <a:t>Law &amp; Policy</a:t>
            </a:r>
            <a:endParaRPr lang="en-US"/>
          </a:p>
        </p:txBody>
      </p:sp>
      <p:pic>
        <p:nvPicPr>
          <p:cNvPr id="7" name="Picture 2" descr="E:\Dropbox\__CURRENT WORK\Brand-208 NALP-artwork\PPT-template\links\cover2.jpg"/>
          <p:cNvPicPr>
            <a:picLocks noChangeAspect="1" noChangeArrowheads="1"/>
          </p:cNvPicPr>
          <p:nvPr userDrawn="1"/>
        </p:nvPicPr>
        <p:blipFill>
          <a:blip r:embed="rId2"/>
          <a:srcRect/>
          <a:stretch>
            <a:fillRect/>
          </a:stretch>
        </p:blipFill>
        <p:spPr>
          <a:xfrm>
            <a:off x="457200" y="2127250"/>
            <a:ext cx="8229600" cy="43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387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sp>
        <p:nvSpPr>
          <p:cNvPr id="8" name="Content Placeholder 7"/>
          <p:cNvSpPr>
            <a:spLocks noGrp="1"/>
          </p:cNvSpPr>
          <p:nvPr>
            <p:ph sz="quarter" idx="13"/>
          </p:nvPr>
        </p:nvSpPr>
        <p:spPr>
          <a:xfrm>
            <a:off x="361323" y="1495695"/>
            <a:ext cx="8412480" cy="4800601"/>
          </a:xfrm>
        </p:spPr>
        <p:txBody>
          <a:bodyPr/>
          <a:lstStyle>
            <a:lvl1pPr marL="234950" indent="-234950">
              <a:buClr>
                <a:srgbClr val="7030A0"/>
              </a:buClr>
              <a:buFont typeface="Garamond" panose="02020404030301010803" pitchFamily="18" charset="0"/>
              <a:buChar char="■"/>
              <a:defRPr sz="2400">
                <a:solidFill>
                  <a:schemeClr val="tx1"/>
                </a:solidFill>
              </a:defRPr>
            </a:lvl1pPr>
            <a:lvl2pPr marL="457200" indent="-222250">
              <a:buClr>
                <a:srgbClr val="7030A0"/>
              </a:buClr>
              <a:buFont typeface="Garamond" panose="02020404030301010803" pitchFamily="18" charset="0"/>
              <a:buChar char="□"/>
              <a:defRPr sz="2000">
                <a:solidFill>
                  <a:schemeClr val="tx1"/>
                </a:solidFill>
              </a:defRPr>
            </a:lvl2pPr>
            <a:lvl3pPr marL="692150" indent="-234950">
              <a:buClr>
                <a:srgbClr val="7030A0"/>
              </a:buClr>
              <a:buFont typeface="Garamond" panose="02020404030301010803" pitchFamily="18" charset="0"/>
              <a:buChar char="–"/>
              <a:defRPr sz="1600">
                <a:solidFill>
                  <a:schemeClr val="tx1"/>
                </a:solidFill>
              </a:defRPr>
            </a:lvl3pPr>
            <a:lvl4pPr marL="914400" indent="-222250">
              <a:buClr>
                <a:srgbClr val="7030A0"/>
              </a:buClr>
              <a:defRPr sz="1400">
                <a:solidFill>
                  <a:schemeClr val="tx1"/>
                </a:solidFill>
              </a:defRPr>
            </a:lvl4pPr>
            <a:lvl5pPr marL="1084263" indent="-169863">
              <a:buClr>
                <a:srgbClr val="7030A0"/>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4"/>
          </p:nvPr>
        </p:nvSpPr>
        <p:spPr/>
        <p:txBody>
          <a:bodyPr/>
          <a:lstStyle/>
          <a:p>
            <a:fld id="{04B9229F-3764-4977-9B4A-DEF8CF21DE96}" type="datetime4">
              <a:rPr lang="en-US" smtClean="0">
                <a:solidFill>
                  <a:prstClr val="black"/>
                </a:solidFill>
              </a:rPr>
              <a:t>October 11, 2018</a:t>
            </a:fld>
            <a:endParaRPr lang="en-US">
              <a:solidFill>
                <a:prstClr val="black"/>
              </a:solidFill>
            </a:endParaRPr>
          </a:p>
        </p:txBody>
      </p:sp>
      <p:sp>
        <p:nvSpPr>
          <p:cNvPr id="14" name="Slide Number Placeholder 13"/>
          <p:cNvSpPr>
            <a:spLocks noGrp="1"/>
          </p:cNvSpPr>
          <p:nvPr>
            <p:ph type="sldNum" sz="quarter" idx="16"/>
          </p:nvPr>
        </p:nvSpPr>
        <p:spPr/>
        <p:txBody>
          <a:bodyPr/>
          <a:lstStyle/>
          <a:p>
            <a:fld id="{D34DACC3-9742-4940-92E6-4CAB853A3218}" type="slidenum">
              <a:rPr lang="en-US" smtClean="0">
                <a:solidFill>
                  <a:prstClr val="black"/>
                </a:solidFill>
              </a:rPr>
              <a:t>‹#›</a:t>
            </a:fld>
            <a:endParaRPr lang="en-US">
              <a:solidFill>
                <a:prstClr val="black"/>
              </a:solidFill>
            </a:endParaRPr>
          </a:p>
        </p:txBody>
      </p:sp>
      <p:pic>
        <p:nvPicPr>
          <p:cNvPr id="2050"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6158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8CFBB5-7CBC-4CD8-A70E-1AD9E7DAC5CC}"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10" name="Content Placeholder 9"/>
          <p:cNvSpPr>
            <a:spLocks noGrp="1"/>
          </p:cNvSpPr>
          <p:nvPr>
            <p:ph sz="quarter" idx="14"/>
          </p:nvPr>
        </p:nvSpPr>
        <p:spPr>
          <a:xfrm>
            <a:off x="368300" y="1600200"/>
            <a:ext cx="8412480" cy="4572000"/>
          </a:xfrm>
        </p:spPr>
        <p:txBody>
          <a:bodyPr/>
          <a:lstStyle>
            <a:lvl1pPr>
              <a:defRPr>
                <a:solidFill>
                  <a:srgbClr val="000000"/>
                </a:solidFill>
              </a:defRPr>
            </a:lvl1pPr>
            <a:lvl2pPr>
              <a:buClr>
                <a:srgbClr val="565A5C"/>
              </a:buCl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2"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610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pic>
        <p:nvPicPr>
          <p:cNvPr id="3075" name="Picture 3" descr="E:\Dropbox\__CURRENT WORK\Brand-208 NALP-artwork\PPT-template\links\ppt-template_slide-banner2.jpg"/>
          <p:cNvPicPr>
            <a:picLocks noChangeAspect="1" noChangeArrowheads="1"/>
          </p:cNvPicPr>
          <p:nvPr userDrawn="1"/>
        </p:nvPicPr>
        <p:blipFill>
          <a:blip r:embed="rId2"/>
          <a:srcRect/>
          <a:stretch>
            <a:fillRect/>
          </a:stretch>
        </p:blipFill>
        <p:spPr>
          <a:xfrm>
            <a:off x="0" y="0"/>
            <a:ext cx="914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9111" y="476250"/>
            <a:ext cx="3919039" cy="543864"/>
          </a:xfrm>
        </p:spPr>
        <p:txBody>
          <a:bodyPr anchor="t" anchorCtr="0"/>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AE791DB8-3E47-4E91-87A7-1A197579E689}"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Tree>
    <p:extLst>
      <p:ext uri="{BB962C8B-B14F-4D97-AF65-F5344CB8AC3E}">
        <p14:creationId xmlns:p14="http://schemas.microsoft.com/office/powerpoint/2010/main" val="21025972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C9BD00-1922-4476-88CE-699C675A0F0B}"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rgbClr val="000000"/>
                </a:solidFill>
              </a:defRPr>
            </a:lvl1pPr>
          </a:lstStyle>
          <a:p>
            <a:r>
              <a:rPr lang="en-US" smtClean="0"/>
              <a:t>Click icon to add picture</a:t>
            </a:r>
            <a:endParaRPr lang="en-US"/>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
        <p:nvSpPr>
          <p:cNvPr id="2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23"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867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C23336-BBE3-45B5-BA2E-C4C98752989C}" type="datetime4">
              <a:rPr lang="en-US" smtClean="0">
                <a:solidFill>
                  <a:prstClr val="black"/>
                </a:solidFill>
              </a:rPr>
              <a:t>October 11, 2018</a:t>
            </a:fld>
            <a:endParaRPr lang="en-US">
              <a:solidFill>
                <a:prstClr val="black"/>
              </a:solidFill>
            </a:endParaRPr>
          </a:p>
        </p:txBody>
      </p:sp>
      <p:sp>
        <p:nvSpPr>
          <p:cNvPr id="6" name="Slide Number Placeholder 5"/>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rgbClr val="7030A0"/>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1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2"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80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rgbClr val="F8F8F8"/>
              </a:solidFill>
            </a:endParaRPr>
          </a:p>
        </p:txBody>
      </p:sp>
      <p:pic>
        <p:nvPicPr>
          <p:cNvPr id="13" name="Picture 3" descr="E:\Dropbox\__CURRENT WORK\Brand-208 NALP-artwork\PPT-template\links\PPT-template_cover.jpg"/>
          <p:cNvPicPr>
            <a:picLocks noChangeAspect="1" noChangeArrowheads="1"/>
          </p:cNvPicPr>
          <p:nvPr userDrawn="1"/>
        </p:nvPicPr>
        <p:blipFill>
          <a:blip r:embed="rId2"/>
          <a:srcRect/>
          <a:stretch>
            <a:fillRect/>
          </a:stretch>
        </p:blipFill>
        <p:spPr>
          <a:xfrm>
            <a:off x="457200" y="1390650"/>
            <a:ext cx="8229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7"/>
          <p:cNvSpPr>
            <a:spLocks noGrp="1"/>
          </p:cNvSpPr>
          <p:nvPr>
            <p:ph type="title"/>
          </p:nvPr>
        </p:nvSpPr>
        <p:spPr>
          <a:xfrm>
            <a:off x="422910" y="262890"/>
            <a:ext cx="8263890" cy="994410"/>
          </a:xfrm>
        </p:spPr>
        <p:txBody>
          <a:bodyPr lIns="0" tIns="0" rIns="0" bIns="0" anchor="t" anchorCtr="0">
            <a:noAutofit/>
          </a:bodyPr>
          <a:lstStyle>
            <a:lvl1pPr algn="l">
              <a:lnSpc>
                <a:spcPct val="90000"/>
              </a:lnSpc>
              <a:defRPr sz="3600" b="1">
                <a:solidFill>
                  <a:schemeClr val="bg1"/>
                </a:solidFill>
                <a:latin typeface="Garamond" panose="02020404030301010803" pitchFamily="18"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9835832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sp>
        <p:nvSpPr>
          <p:cNvPr id="8" name="Content Placeholder 7"/>
          <p:cNvSpPr>
            <a:spLocks noGrp="1"/>
          </p:cNvSpPr>
          <p:nvPr>
            <p:ph sz="quarter" idx="13"/>
          </p:nvPr>
        </p:nvSpPr>
        <p:spPr>
          <a:xfrm>
            <a:off x="361323" y="1495695"/>
            <a:ext cx="8412480" cy="4800601"/>
          </a:xfrm>
        </p:spPr>
        <p:txBody>
          <a:bodyPr/>
          <a:lstStyle>
            <a:lvl1pPr marL="234950" indent="-234950">
              <a:buClr>
                <a:srgbClr val="7030A0"/>
              </a:buClr>
              <a:buFont typeface="Garamond" panose="02020404030301010803" pitchFamily="18" charset="0"/>
              <a:buChar char="■"/>
              <a:defRPr sz="2400">
                <a:solidFill>
                  <a:schemeClr val="tx1"/>
                </a:solidFill>
              </a:defRPr>
            </a:lvl1pPr>
            <a:lvl2pPr marL="457200" indent="-222250">
              <a:buClr>
                <a:srgbClr val="7030A0"/>
              </a:buClr>
              <a:buFont typeface="Garamond" panose="02020404030301010803" pitchFamily="18" charset="0"/>
              <a:buChar char="□"/>
              <a:defRPr sz="2000">
                <a:solidFill>
                  <a:schemeClr val="tx1"/>
                </a:solidFill>
              </a:defRPr>
            </a:lvl2pPr>
            <a:lvl3pPr marL="692150" indent="-234950">
              <a:buClr>
                <a:srgbClr val="7030A0"/>
              </a:buClr>
              <a:buFont typeface="Garamond" panose="02020404030301010803" pitchFamily="18" charset="0"/>
              <a:buChar char="–"/>
              <a:defRPr sz="1600">
                <a:solidFill>
                  <a:schemeClr val="tx1"/>
                </a:solidFill>
              </a:defRPr>
            </a:lvl3pPr>
            <a:lvl4pPr marL="914400" indent="-222250">
              <a:buClr>
                <a:srgbClr val="7030A0"/>
              </a:buClr>
              <a:defRPr sz="1400">
                <a:solidFill>
                  <a:schemeClr val="tx1"/>
                </a:solidFill>
              </a:defRPr>
            </a:lvl4pPr>
            <a:lvl5pPr marL="1084263" indent="-169863">
              <a:buClr>
                <a:srgbClr val="7030A0"/>
              </a:buCl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Slide Number Placeholder 13"/>
          <p:cNvSpPr>
            <a:spLocks noGrp="1"/>
          </p:cNvSpPr>
          <p:nvPr>
            <p:ph type="sldNum" sz="quarter" idx="16"/>
          </p:nvPr>
        </p:nvSpPr>
        <p:spPr/>
        <p:txBody>
          <a:bodyPr/>
          <a:lstStyle/>
          <a:p>
            <a:fld id="{D34DACC3-9742-4940-92E6-4CAB853A3218}" type="slidenum">
              <a:rPr lang="en-US" smtClean="0"/>
              <a:t>‹#›</a:t>
            </a:fld>
            <a:endParaRPr lang="en-US"/>
          </a:p>
        </p:txBody>
      </p:sp>
      <p:pic>
        <p:nvPicPr>
          <p:cNvPr id="2050"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600200"/>
            <a:ext cx="4038600" cy="4525963"/>
          </a:xfrm>
        </p:spPr>
        <p:txBody>
          <a:bodyPr/>
          <a:lstStyle>
            <a:lvl1pPr marL="457200" indent="-404813">
              <a:buFont typeface="Wingdings" panose="05000000000000000000" pitchFamily="2" charset="2"/>
              <a:buChar char="Ø"/>
              <a:defRPr sz="2000">
                <a:solidFill>
                  <a:schemeClr val="tx1"/>
                </a:solidFill>
              </a:defRPr>
            </a:lvl1pPr>
            <a:lvl2pPr marL="744538" indent="-234950">
              <a:buClr>
                <a:srgbClr val="7030A0"/>
              </a:buClr>
              <a:buFont typeface="Symbol" panose="05050102010706020507" pitchFamily="18" charset="2"/>
              <a:buChar char="·"/>
              <a:defRPr sz="1800">
                <a:solidFill>
                  <a:schemeClr val="tx1"/>
                </a:solidFill>
              </a:defRPr>
            </a:lvl2pPr>
            <a:lvl3pPr>
              <a:defRPr sz="1400">
                <a:solidFill>
                  <a:schemeClr val="tx1"/>
                </a:solidFill>
              </a:defRPr>
            </a:lvl3pPr>
            <a:lvl4pPr marL="1149350" indent="-182563">
              <a:buFont typeface="Arial" panose="020B0604020202020204" pitchFamily="34" charset="0"/>
              <a:buChar char="•"/>
              <a:defRPr sz="1200">
                <a:solidFill>
                  <a:schemeClr val="tx1"/>
                </a:solidFill>
              </a:defRPr>
            </a:lvl4pPr>
            <a:lvl5pPr marL="1371600" indent="-222250">
              <a:buFont typeface="Garamond" panose="02020404030301010803" pitchFamily="18" charset="0"/>
              <a:buChar char="–"/>
              <a:defRPr sz="11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2180" y="1600200"/>
            <a:ext cx="4038600" cy="4525963"/>
          </a:xfrm>
        </p:spPr>
        <p:txBody>
          <a:bodyPr/>
          <a:lstStyle>
            <a:lvl1pPr marL="457200" indent="-404813">
              <a:buFont typeface="Wingdings" panose="05000000000000000000" pitchFamily="2" charset="2"/>
              <a:buChar char="Ø"/>
              <a:defRPr sz="2000">
                <a:solidFill>
                  <a:schemeClr val="tx1"/>
                </a:solidFill>
              </a:defRPr>
            </a:lvl1pPr>
            <a:lvl2pPr marL="744538" indent="-234950">
              <a:buClr>
                <a:srgbClr val="7030A0"/>
              </a:buClr>
              <a:buFont typeface="Symbol" panose="05050102010706020507" pitchFamily="18" charset="2"/>
              <a:buChar char="·"/>
              <a:defRPr sz="1800">
                <a:solidFill>
                  <a:schemeClr val="tx1"/>
                </a:solidFill>
              </a:defRPr>
            </a:lvl2pPr>
            <a:lvl3pPr>
              <a:defRPr sz="1400">
                <a:solidFill>
                  <a:schemeClr val="tx1"/>
                </a:solidFill>
              </a:defRPr>
            </a:lvl3pPr>
            <a:lvl4pPr marL="1149350" indent="-182563">
              <a:buFont typeface="Arial" panose="020B0604020202020204" pitchFamily="34" charset="0"/>
              <a:buChar char="•"/>
              <a:defRPr sz="1200">
                <a:solidFill>
                  <a:schemeClr val="tx1"/>
                </a:solidFill>
              </a:defRPr>
            </a:lvl4pPr>
            <a:lvl5pPr marL="1371600" indent="-222250">
              <a:buFont typeface="Garamond" panose="02020404030301010803" pitchFamily="18" charset="0"/>
              <a:buChar char="–"/>
              <a:defRPr sz="11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6BEA5-4246-45F6-A29C-006751907D59}" type="datetime4">
              <a:rPr lang="en-US" smtClean="0">
                <a:solidFill>
                  <a:prstClr val="black"/>
                </a:solidFill>
              </a:rPr>
              <a:t>October 11, 2018</a:t>
            </a:fld>
            <a:endParaRPr lang="en-US">
              <a:solidFill>
                <a:prstClr val="black"/>
              </a:solidFill>
            </a:endParaRPr>
          </a:p>
        </p:txBody>
      </p:sp>
      <p:sp>
        <p:nvSpPr>
          <p:cNvPr id="7" name="Slide Number Placeholder 6"/>
          <p:cNvSpPr>
            <a:spLocks noGrp="1"/>
          </p:cNvSpPr>
          <p:nvPr>
            <p:ph type="sldNum" sz="quarter" idx="12"/>
          </p:nvPr>
        </p:nvSpPr>
        <p:spPr/>
        <p:txBody>
          <a:bodyPr/>
          <a:lstStyle/>
          <a:p>
            <a:fld id="{D34DACC3-9742-4940-92E6-4CAB853A3218}" type="slidenum">
              <a:rPr lang="en-US" smtClean="0">
                <a:solidFill>
                  <a:prstClr val="black"/>
                </a:solidFill>
              </a:rPr>
              <a:t>‹#›</a:t>
            </a:fld>
            <a:endParaRPr lang="en-US">
              <a:solidFill>
                <a:prstClr val="black"/>
              </a:solidFill>
            </a:endParaRPr>
          </a:p>
        </p:txBody>
      </p:sp>
      <p:sp>
        <p:nvSpPr>
          <p:cNvPr id="9"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0"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326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8CFBB5-7CBC-4CD8-A70E-1AD9E7DAC5CC}" type="datetime4">
              <a:rPr lang="en-US" smtClean="0"/>
              <a:t>October 11, 2018</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t>‹#›</a:t>
            </a:fld>
            <a:endParaRPr lang="en-US"/>
          </a:p>
        </p:txBody>
      </p:sp>
      <p:sp>
        <p:nvSpPr>
          <p:cNvPr id="10" name="Content Placeholder 9"/>
          <p:cNvSpPr>
            <a:spLocks noGrp="1"/>
          </p:cNvSpPr>
          <p:nvPr>
            <p:ph sz="quarter" idx="14"/>
          </p:nvPr>
        </p:nvSpPr>
        <p:spPr>
          <a:xfrm>
            <a:off x="368300" y="1600200"/>
            <a:ext cx="8412480" cy="4572000"/>
          </a:xfrm>
        </p:spPr>
        <p:txBody>
          <a:bodyPr/>
          <a:lstStyle>
            <a:lvl1pPr>
              <a:defRPr>
                <a:solidFill>
                  <a:srgbClr val="000000"/>
                </a:solidFill>
              </a:defRPr>
            </a:lvl1pPr>
            <a:lvl2pPr>
              <a:buClr>
                <a:srgbClr val="565A5C"/>
              </a:buCl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2"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pic>
        <p:nvPicPr>
          <p:cNvPr id="3075" name="Picture 3" descr="E:\Dropbox\__CURRENT WORK\Brand-208 NALP-artwork\PPT-template\links\ppt-template_slide-banner2.jpg"/>
          <p:cNvPicPr>
            <a:picLocks noChangeAspect="1" noChangeArrowheads="1"/>
          </p:cNvPicPr>
          <p:nvPr userDrawn="1"/>
        </p:nvPicPr>
        <p:blipFill>
          <a:blip r:embed="rId2"/>
          <a:srcRect/>
          <a:stretch>
            <a:fillRect/>
          </a:stretch>
        </p:blipFill>
        <p:spPr>
          <a:xfrm>
            <a:off x="0" y="0"/>
            <a:ext cx="9144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9111" y="476250"/>
            <a:ext cx="3919039" cy="543864"/>
          </a:xfrm>
        </p:spPr>
        <p:txBody>
          <a:bodyPr anchor="t" anchorCtr="0"/>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C9BD00-1922-4476-88CE-699C675A0F0B}" type="datetime4">
              <a:rPr lang="en-US" smtClean="0"/>
              <a:t>October 11, 2018</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t>‹#›</a:t>
            </a:fld>
            <a:endParaRPr lang="en-US"/>
          </a:p>
        </p:txBody>
      </p:sp>
      <p:sp>
        <p:nvSpPr>
          <p:cNvPr id="14" name="Text Placeholder 13"/>
          <p:cNvSpPr>
            <a:spLocks noGrp="1"/>
          </p:cNvSpPr>
          <p:nvPr>
            <p:ph type="body" sz="quarter" idx="14"/>
          </p:nvPr>
        </p:nvSpPr>
        <p:spPr>
          <a:xfrm>
            <a:off x="1490889" y="1601788"/>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490889" y="2866769"/>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5785739" y="4139444"/>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5785739" y="1601788"/>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5785739" y="2866769"/>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rgbClr val="000000"/>
                </a:solidFill>
              </a:defRPr>
            </a:lvl1pPr>
          </a:lstStyle>
          <a:p>
            <a:r>
              <a:rPr lang="en-US" smtClean="0"/>
              <a:t>Click icon to add picture</a:t>
            </a:r>
            <a:endParaRPr lang="en-US"/>
          </a:p>
        </p:txBody>
      </p:sp>
      <p:sp>
        <p:nvSpPr>
          <p:cNvPr id="28" name="Picture Placeholder 27"/>
          <p:cNvSpPr>
            <a:spLocks noGrp="1"/>
          </p:cNvSpPr>
          <p:nvPr>
            <p:ph type="pic" sz="quarter" idx="21"/>
          </p:nvPr>
        </p:nvSpPr>
        <p:spPr>
          <a:xfrm>
            <a:off x="368300" y="2869187"/>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0" name="Picture Placeholder 29"/>
          <p:cNvSpPr>
            <a:spLocks noGrp="1"/>
          </p:cNvSpPr>
          <p:nvPr>
            <p:ph type="pic" sz="quarter" idx="22"/>
          </p:nvPr>
        </p:nvSpPr>
        <p:spPr>
          <a:xfrm>
            <a:off x="368300" y="4139444"/>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2" name="Picture Placeholder 31"/>
          <p:cNvSpPr>
            <a:spLocks noGrp="1"/>
          </p:cNvSpPr>
          <p:nvPr>
            <p:ph type="pic" sz="quarter" idx="23"/>
          </p:nvPr>
        </p:nvSpPr>
        <p:spPr>
          <a:xfrm>
            <a:off x="4680184" y="1601787"/>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4" name="Picture Placeholder 33"/>
          <p:cNvSpPr>
            <a:spLocks noGrp="1"/>
          </p:cNvSpPr>
          <p:nvPr>
            <p:ph type="pic" sz="quarter" idx="24"/>
          </p:nvPr>
        </p:nvSpPr>
        <p:spPr>
          <a:xfrm>
            <a:off x="4680184" y="2870616"/>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6" name="Picture Placeholder 35"/>
          <p:cNvSpPr>
            <a:spLocks noGrp="1"/>
          </p:cNvSpPr>
          <p:nvPr>
            <p:ph type="pic" sz="quarter" idx="25"/>
          </p:nvPr>
        </p:nvSpPr>
        <p:spPr>
          <a:xfrm>
            <a:off x="4680184" y="4139444"/>
            <a:ext cx="960120" cy="960120"/>
          </a:xfrm>
          <a:solidFill>
            <a:srgbClr val="A2A4A3"/>
          </a:solidFill>
        </p:spPr>
        <p:txBody>
          <a:bodyPr anchor="ctr" anchorCtr="1"/>
          <a:lstStyle>
            <a:lvl1pPr marL="0" indent="0">
              <a:buNone/>
              <a:defRPr sz="1100">
                <a:solidFill>
                  <a:srgbClr val="000000"/>
                </a:solidFill>
              </a:defRPr>
            </a:lvl1pPr>
          </a:lstStyle>
          <a:p>
            <a:r>
              <a:rPr lang="en-US" smtClean="0"/>
              <a:t>Click icon to add picture</a:t>
            </a:r>
            <a:endParaRPr lang="en-US"/>
          </a:p>
        </p:txBody>
      </p:sp>
      <p:sp>
        <p:nvSpPr>
          <p:cNvPr id="38" name="Text Placeholder 37"/>
          <p:cNvSpPr>
            <a:spLocks noGrp="1"/>
          </p:cNvSpPr>
          <p:nvPr>
            <p:ph type="body" sz="quarter" idx="26"/>
          </p:nvPr>
        </p:nvSpPr>
        <p:spPr>
          <a:xfrm>
            <a:off x="1490889" y="4139444"/>
            <a:ext cx="2651760" cy="960120"/>
          </a:xfrm>
        </p:spPr>
        <p:txBody>
          <a:bodyPr>
            <a:noAutofit/>
          </a:bodyPr>
          <a:lstStyle>
            <a:lvl1pPr marL="0" indent="0">
              <a:buNone/>
              <a:defRPr sz="1050" b="1">
                <a:solidFill>
                  <a:srgbClr val="000000"/>
                </a:solidFill>
              </a:defRPr>
            </a:lvl1pPr>
            <a:lvl2pPr marL="0" indent="0">
              <a:spcBef>
                <a:spcPct val="0"/>
              </a:spcBef>
              <a:buNone/>
              <a:defRPr sz="1050">
                <a:solidFill>
                  <a:srgbClr val="000000"/>
                </a:solidFill>
              </a:defRPr>
            </a:lvl2pPr>
            <a:lvl3pPr marL="0" indent="0">
              <a:spcBef>
                <a:spcPts val="600"/>
              </a:spcBef>
              <a:buNone/>
              <a:defRPr sz="1050">
                <a:solidFill>
                  <a:srgbClr val="000000"/>
                </a:solidFill>
              </a:defRPr>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
        <p:nvSpPr>
          <p:cNvPr id="2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23"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C23336-BBE3-45B5-BA2E-C4C98752989C}" type="datetime4">
              <a:rPr lang="en-US" smtClean="0"/>
              <a:t>October 11, 2018</a:t>
            </a:fld>
            <a:endParaRPr lang="en-US"/>
          </a:p>
        </p:txBody>
      </p:sp>
      <p:sp>
        <p:nvSpPr>
          <p:cNvPr id="6" name="Slide Number Placeholder 5"/>
          <p:cNvSpPr>
            <a:spLocks noGrp="1"/>
          </p:cNvSpPr>
          <p:nvPr>
            <p:ph type="sldNum" sz="quarter" idx="12"/>
          </p:nvPr>
        </p:nvSpPr>
        <p:spPr/>
        <p:txBody>
          <a:bodyPr/>
          <a:lstStyle/>
          <a:p>
            <a:fld id="{D34DACC3-9742-4940-92E6-4CAB853A3218}" type="slidenum">
              <a:rPr lang="en-US" smtClean="0"/>
              <a:t>‹#›</a:t>
            </a:fld>
            <a:endParaRPr lang="en-US"/>
          </a:p>
        </p:txBody>
      </p:sp>
      <p:sp>
        <p:nvSpPr>
          <p:cNvPr id="14" name="Text Placeholder 13"/>
          <p:cNvSpPr>
            <a:spLocks noGrp="1"/>
          </p:cNvSpPr>
          <p:nvPr>
            <p:ph type="body" sz="quarter" idx="14"/>
          </p:nvPr>
        </p:nvSpPr>
        <p:spPr>
          <a:xfrm>
            <a:off x="1490889" y="1601788"/>
            <a:ext cx="2880360" cy="960120"/>
          </a:xfrm>
        </p:spPr>
        <p:txBody>
          <a:bodyPr>
            <a:noAutofit/>
          </a:bodyPr>
          <a:lstStyle>
            <a:lvl1pPr marL="0" indent="0">
              <a:buNone/>
              <a:defRPr sz="1050" b="1">
                <a:solidFill>
                  <a:srgbClr val="7030A0"/>
                </a:solidFill>
              </a:defRPr>
            </a:lvl1pPr>
            <a:lvl2pPr marL="0" indent="0">
              <a:spcBef>
                <a:spcPct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68300" y="1601788"/>
            <a:ext cx="960120" cy="957262"/>
          </a:xfrm>
          <a:solidFill>
            <a:srgbClr val="A2A4A3"/>
          </a:solidFill>
        </p:spPr>
        <p:txBody>
          <a:bodyPr anchor="ctr" anchorCtr="1"/>
          <a:lstStyle>
            <a:lvl1pPr marL="0" indent="0" algn="ctr">
              <a:buNone/>
              <a:defRPr sz="1100">
                <a:solidFill>
                  <a:schemeClr val="bg2"/>
                </a:solidFill>
              </a:defRPr>
            </a:lvl1pPr>
          </a:lstStyle>
          <a:p>
            <a:r>
              <a:rPr lang="en-US" smtClean="0"/>
              <a:t>Click icon to add picture</a:t>
            </a:r>
            <a:endParaRPr lang="en-US"/>
          </a:p>
        </p:txBody>
      </p:sp>
      <p:sp>
        <p:nvSpPr>
          <p:cNvPr id="21" name="Text Placeholder 20"/>
          <p:cNvSpPr>
            <a:spLocks noGrp="1"/>
          </p:cNvSpPr>
          <p:nvPr>
            <p:ph type="body" sz="quarter" idx="21"/>
          </p:nvPr>
        </p:nvSpPr>
        <p:spPr>
          <a:xfrm>
            <a:off x="368301" y="2817813"/>
            <a:ext cx="4016500"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4750372" y="2817813"/>
            <a:ext cx="4014216" cy="3315050"/>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11"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2"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B1F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mtClean="0">
              <a:solidFill>
                <a:schemeClr val="bg2"/>
              </a:solidFill>
            </a:endParaRPr>
          </a:p>
        </p:txBody>
      </p:sp>
      <p:pic>
        <p:nvPicPr>
          <p:cNvPr id="13" name="Picture 3" descr="E:\Dropbox\__CURRENT WORK\Brand-208 NALP-artwork\PPT-template\links\PPT-template_cover.jpg"/>
          <p:cNvPicPr>
            <a:picLocks noChangeAspect="1" noChangeArrowheads="1"/>
          </p:cNvPicPr>
          <p:nvPr userDrawn="1"/>
        </p:nvPicPr>
        <p:blipFill>
          <a:blip r:embed="rId2"/>
          <a:srcRect/>
          <a:stretch>
            <a:fillRect/>
          </a:stretch>
        </p:blipFill>
        <p:spPr>
          <a:xfrm>
            <a:off x="457200" y="1390650"/>
            <a:ext cx="8229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7"/>
          <p:cNvSpPr>
            <a:spLocks noGrp="1"/>
          </p:cNvSpPr>
          <p:nvPr>
            <p:ph type="title"/>
          </p:nvPr>
        </p:nvSpPr>
        <p:spPr>
          <a:xfrm>
            <a:off x="422910" y="262890"/>
            <a:ext cx="8263890" cy="994410"/>
          </a:xfrm>
        </p:spPr>
        <p:txBody>
          <a:bodyPr lIns="0" tIns="0" rIns="0" bIns="0" anchor="t" anchorCtr="0">
            <a:noAutofit/>
          </a:bodyPr>
          <a:lstStyle>
            <a:lvl1pPr algn="l">
              <a:lnSpc>
                <a:spcPct val="90000"/>
              </a:lnSpc>
              <a:defRPr sz="3600" b="1">
                <a:solidFill>
                  <a:schemeClr val="bg1"/>
                </a:solidFill>
                <a:latin typeface="Garamond" panose="02020404030301010803" pitchFamily="18" charset="0"/>
                <a:cs typeface="Arial" pitchFamily="34" charset="0"/>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600200"/>
            <a:ext cx="4038600" cy="4525963"/>
          </a:xfrm>
        </p:spPr>
        <p:txBody>
          <a:bodyPr/>
          <a:lstStyle>
            <a:lvl1pPr marL="457200" indent="-404813">
              <a:buFont typeface="Wingdings" panose="05000000000000000000" pitchFamily="2" charset="2"/>
              <a:buChar char="Ø"/>
              <a:defRPr sz="2000">
                <a:solidFill>
                  <a:schemeClr val="tx1"/>
                </a:solidFill>
              </a:defRPr>
            </a:lvl1pPr>
            <a:lvl2pPr marL="744538" indent="-234950">
              <a:buClr>
                <a:srgbClr val="7030A0"/>
              </a:buClr>
              <a:buFont typeface="Symbol" panose="05050102010706020507" pitchFamily="18" charset="2"/>
              <a:buChar char="·"/>
              <a:defRPr sz="1800">
                <a:solidFill>
                  <a:schemeClr val="tx1"/>
                </a:solidFill>
              </a:defRPr>
            </a:lvl2pPr>
            <a:lvl3pPr>
              <a:defRPr sz="1400">
                <a:solidFill>
                  <a:schemeClr val="tx1"/>
                </a:solidFill>
              </a:defRPr>
            </a:lvl3pPr>
            <a:lvl4pPr marL="1149350" indent="-182563">
              <a:buFont typeface="Arial" panose="020B0604020202020204" pitchFamily="34" charset="0"/>
              <a:buChar char="•"/>
              <a:defRPr sz="1200">
                <a:solidFill>
                  <a:schemeClr val="tx1"/>
                </a:solidFill>
              </a:defRPr>
            </a:lvl4pPr>
            <a:lvl5pPr marL="1371600" indent="-222250">
              <a:buFont typeface="Garamond" panose="02020404030301010803" pitchFamily="18" charset="0"/>
              <a:buChar char="–"/>
              <a:defRPr sz="11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2180" y="1600200"/>
            <a:ext cx="4038600" cy="4525963"/>
          </a:xfrm>
        </p:spPr>
        <p:txBody>
          <a:bodyPr/>
          <a:lstStyle>
            <a:lvl1pPr marL="457200" indent="-404813">
              <a:buFont typeface="Wingdings" panose="05000000000000000000" pitchFamily="2" charset="2"/>
              <a:buChar char="Ø"/>
              <a:defRPr sz="2000">
                <a:solidFill>
                  <a:schemeClr val="tx1"/>
                </a:solidFill>
              </a:defRPr>
            </a:lvl1pPr>
            <a:lvl2pPr marL="744538" indent="-234950">
              <a:buClr>
                <a:srgbClr val="7030A0"/>
              </a:buClr>
              <a:buFont typeface="Symbol" panose="05050102010706020507" pitchFamily="18" charset="2"/>
              <a:buChar char="·"/>
              <a:defRPr sz="1800">
                <a:solidFill>
                  <a:schemeClr val="tx1"/>
                </a:solidFill>
              </a:defRPr>
            </a:lvl2pPr>
            <a:lvl3pPr>
              <a:defRPr sz="1400">
                <a:solidFill>
                  <a:schemeClr val="tx1"/>
                </a:solidFill>
              </a:defRPr>
            </a:lvl3pPr>
            <a:lvl4pPr marL="1149350" indent="-182563">
              <a:buFont typeface="Arial" panose="020B0604020202020204" pitchFamily="34" charset="0"/>
              <a:buChar char="•"/>
              <a:defRPr sz="1200">
                <a:solidFill>
                  <a:schemeClr val="tx1"/>
                </a:solidFill>
              </a:defRPr>
            </a:lvl4pPr>
            <a:lvl5pPr marL="1371600" indent="-222250">
              <a:buFont typeface="Garamond" panose="02020404030301010803" pitchFamily="18" charset="0"/>
              <a:buChar char="–"/>
              <a:defRPr sz="11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C6BEA5-4246-45F6-A29C-006751907D59}" type="datetime4">
              <a:rPr lang="en-US" smtClean="0"/>
              <a:t>October 11, 2018</a:t>
            </a:fld>
            <a:endParaRPr lang="en-US"/>
          </a:p>
        </p:txBody>
      </p:sp>
      <p:sp>
        <p:nvSpPr>
          <p:cNvPr id="7" name="Slide Number Placeholder 6"/>
          <p:cNvSpPr>
            <a:spLocks noGrp="1"/>
          </p:cNvSpPr>
          <p:nvPr>
            <p:ph type="sldNum" sz="quarter" idx="12"/>
          </p:nvPr>
        </p:nvSpPr>
        <p:spPr/>
        <p:txBody>
          <a:bodyPr/>
          <a:lstStyle/>
          <a:p>
            <a:fld id="{D34DACC3-9742-4940-92E6-4CAB853A3218}" type="slidenum">
              <a:rPr lang="en-US" smtClean="0"/>
              <a:t>‹#›</a:t>
            </a:fld>
            <a:endParaRPr lang="en-US"/>
          </a:p>
        </p:txBody>
      </p:sp>
      <p:sp>
        <p:nvSpPr>
          <p:cNvPr id="9" name="Title 1"/>
          <p:cNvSpPr>
            <a:spLocks noGrp="1"/>
          </p:cNvSpPr>
          <p:nvPr>
            <p:ph type="title"/>
          </p:nvPr>
        </p:nvSpPr>
        <p:spPr>
          <a:xfrm>
            <a:off x="355237" y="770719"/>
            <a:ext cx="8412480" cy="400110"/>
          </a:xfrm>
        </p:spPr>
        <p:txBody>
          <a:bodyPr anchor="t" anchorCtr="0"/>
          <a:lstStyle/>
          <a:p>
            <a:r>
              <a:rPr lang="en-US" smtClean="0"/>
              <a:t>Click to edit Master title style</a:t>
            </a:r>
            <a:endParaRPr lang="en-US"/>
          </a:p>
        </p:txBody>
      </p:sp>
      <p:pic>
        <p:nvPicPr>
          <p:cNvPr id="10" name="Picture 2" descr="E:\Dropbox\__CURRENT WORK\Brand-208 NALP-artwork\PPT-template\links\ppt-template_slide-banner1.jpg"/>
          <p:cNvPicPr>
            <a:picLocks noChangeAspect="1" noChangeArrowheads="1"/>
          </p:cNvPicPr>
          <p:nvPr userDrawn="1"/>
        </p:nvPicPr>
        <p:blipFill>
          <a:blip r:embed="rId2"/>
          <a:srcRect/>
          <a:stretch>
            <a:fillRect/>
          </a:stretch>
        </p:blipFill>
        <p:spPr>
          <a:xfrm>
            <a:off x="0" y="0"/>
            <a:ext cx="9144000" cy="573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latin typeface="Garamond" panose="02020404030301010803" pitchFamily="18" charset="0"/>
            </a:endParaRPr>
          </a:p>
        </p:txBody>
      </p:sp>
      <p:sp>
        <p:nvSpPr>
          <p:cNvPr id="2" name="Title Placeholder 1"/>
          <p:cNvSpPr>
            <a:spLocks noGrp="1"/>
          </p:cNvSpPr>
          <p:nvPr>
            <p:ph type="title"/>
          </p:nvPr>
        </p:nvSpPr>
        <p:spPr>
          <a:xfrm>
            <a:off x="329111" y="558449"/>
            <a:ext cx="8412480" cy="461665"/>
          </a:xfrm>
          <a:prstGeom prst="rect">
            <a:avLst/>
          </a:prstGeom>
        </p:spPr>
        <p:txBody>
          <a:bodyPr vert="horz" wrap="square" lIns="0" tIns="0" rIns="0" bIns="0" rtlCol="0" anchor="t" anchorCtr="0">
            <a:spAutoFit/>
          </a:bodyPr>
          <a:lstStyle/>
          <a:p>
            <a:r>
              <a:rPr lang="en-US" smtClean="0"/>
              <a:t>Click to edit Master title style</a:t>
            </a:r>
            <a:endParaRPr lang="en-US"/>
          </a:p>
        </p:txBody>
      </p:sp>
      <p:sp>
        <p:nvSpPr>
          <p:cNvPr id="3" name="Text Placeholder 2"/>
          <p:cNvSpPr>
            <a:spLocks noGrp="1"/>
          </p:cNvSpPr>
          <p:nvPr>
            <p:ph type="body" idx="1"/>
          </p:nvPr>
        </p:nvSpPr>
        <p:spPr>
          <a:xfrm>
            <a:off x="365760" y="1714503"/>
            <a:ext cx="8412480" cy="45702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Garamond" panose="02020404030301010803" pitchFamily="18" charset="0"/>
                <a:cs typeface="Arial" pitchFamily="34" charset="0"/>
              </a:defRPr>
            </a:lvl1pPr>
          </a:lstStyle>
          <a:p>
            <a:fld id="{D34DACC3-9742-4940-92E6-4CAB853A3218}" type="slidenum">
              <a:rPr lang="en-US" smtClean="0"/>
              <a:t>‹#›</a:t>
            </a:fld>
            <a:endParaRPr lang="en-US"/>
          </a:p>
        </p:txBody>
      </p:sp>
      <p:sp>
        <p:nvSpPr>
          <p:cNvPr id="4" name="Date Placeholder 3"/>
          <p:cNvSpPr>
            <a:spLocks noGrp="1"/>
          </p:cNvSpPr>
          <p:nvPr>
            <p:ph type="dt" sz="half" idx="2"/>
          </p:nvPr>
        </p:nvSpPr>
        <p:spPr>
          <a:xfrm>
            <a:off x="365759" y="6543925"/>
            <a:ext cx="1620000" cy="138499"/>
          </a:xfrm>
          <a:prstGeom prst="rect">
            <a:avLst/>
          </a:prstGeom>
        </p:spPr>
        <p:txBody>
          <a:bodyPr vert="horz" wrap="square" lIns="0" tIns="0" rIns="0" bIns="0" rtlCol="0" anchor="ctr">
            <a:spAutoFit/>
          </a:bodyPr>
          <a:lstStyle>
            <a:lvl1pPr algn="l">
              <a:defRPr sz="900" b="0">
                <a:solidFill>
                  <a:schemeClr val="tx1"/>
                </a:solidFill>
                <a:latin typeface="Garamond" panose="02020404030301010803" pitchFamily="18" charset="0"/>
                <a:cs typeface="Arial" pitchFamily="34" charset="0"/>
              </a:defRPr>
            </a:lvl1pPr>
          </a:lstStyle>
          <a:p>
            <a:fld id="{14DC085C-5744-4788-84A4-57EFC9B71E78}" type="datetime4">
              <a:rPr lang="en-US" smtClean="0"/>
              <a:t>October 11, 2018</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795" r:id="rId2"/>
    <p:sldLayoutId id="2147483650" r:id="rId3"/>
    <p:sldLayoutId id="2147483657" r:id="rId4"/>
    <p:sldLayoutId id="2147483661" r:id="rId5"/>
    <p:sldLayoutId id="2147483658" r:id="rId6"/>
    <p:sldLayoutId id="2147483659" r:id="rId7"/>
    <p:sldLayoutId id="2147483651" r:id="rId8"/>
    <p:sldLayoutId id="2147483652" r:id="rId9"/>
    <p:sldLayoutId id="2147483794" r:id="rId10"/>
    <p:sldLayoutId id="2147483943" r:id="rId11"/>
  </p:sldLayoutIdLst>
  <p:timing>
    <p:tnLst>
      <p:par>
        <p:cTn id="1" dur="indefinite" restart="never" nodeType="tmRoot"/>
      </p:par>
    </p:tnLst>
  </p:timing>
  <p:hf hdr="0" ftr="0"/>
  <p:txStyles>
    <p:titleStyle>
      <a:lvl1pPr algn="l" defTabSz="457200" rtl="0" eaLnBrk="1" latinLnBrk="0" hangingPunct="1">
        <a:spcBef>
          <a:spcPct val="0"/>
        </a:spcBef>
        <a:buNone/>
        <a:defRPr sz="3000" b="1" kern="1200" cap="small" baseline="0">
          <a:solidFill>
            <a:srgbClr val="7030A0"/>
          </a:solidFill>
          <a:latin typeface="Garamond" panose="02020404030301010803" pitchFamily="18" charset="0"/>
          <a:ea typeface="+mj-ea"/>
          <a:cs typeface="Arial" pitchFamily="34" charset="0"/>
        </a:defRPr>
      </a:lvl1pPr>
    </p:titleStyle>
    <p:bodyStyle>
      <a:lvl1pPr marL="457200" indent="-404813" algn="l" defTabSz="457200" rtl="0" eaLnBrk="1" latinLnBrk="0" hangingPunct="1">
        <a:spcBef>
          <a:spcPts val="1000"/>
        </a:spcBef>
        <a:buClr>
          <a:srgbClr val="7030A0"/>
        </a:buClr>
        <a:buFont typeface="Garamond" panose="02020404030301010803" pitchFamily="18" charset="0"/>
        <a:buChar char="■"/>
        <a:defRPr sz="2400" kern="1200">
          <a:solidFill>
            <a:schemeClr val="tx1"/>
          </a:solidFill>
          <a:latin typeface="Garamond" panose="02020404030301010803" pitchFamily="18" charset="0"/>
          <a:ea typeface="+mn-ea"/>
          <a:cs typeface="Arial" pitchFamily="34" charset="0"/>
        </a:defRPr>
      </a:lvl1pPr>
      <a:lvl2pPr marL="744538" indent="-234950" algn="l" defTabSz="457200" rtl="0" eaLnBrk="1" latinLnBrk="0" hangingPunct="1">
        <a:spcBef>
          <a:spcPts val="600"/>
        </a:spcBef>
        <a:buClr>
          <a:srgbClr val="7030A0"/>
        </a:buClr>
        <a:buFont typeface="Garamond" panose="02020404030301010803" pitchFamily="18" charset="0"/>
        <a:buChar char="□"/>
        <a:defRPr sz="2000" kern="1200">
          <a:solidFill>
            <a:schemeClr val="tx1"/>
          </a:solidFill>
          <a:latin typeface="Garamond" panose="02020404030301010803" pitchFamily="18" charset="0"/>
          <a:ea typeface="+mn-ea"/>
          <a:cs typeface="Arial" pitchFamily="34" charset="0"/>
        </a:defRPr>
      </a:lvl2pPr>
      <a:lvl3pPr marL="914400" indent="-169863" algn="l" defTabSz="457200" rtl="0" eaLnBrk="1" latinLnBrk="0" hangingPunct="1">
        <a:spcBef>
          <a:spcPts val="400"/>
        </a:spcBef>
        <a:buClr>
          <a:srgbClr val="7030A0"/>
        </a:buClr>
        <a:buFont typeface="Garamond" panose="02020404030301010803" pitchFamily="18" charset="0"/>
        <a:buChar char="–"/>
        <a:defRPr sz="1600" kern="1200">
          <a:solidFill>
            <a:schemeClr val="tx1"/>
          </a:solidFill>
          <a:latin typeface="Garamond" panose="02020404030301010803" pitchFamily="18" charset="0"/>
          <a:ea typeface="+mn-ea"/>
          <a:cs typeface="Arial" pitchFamily="34" charset="0"/>
        </a:defRPr>
      </a:lvl3pPr>
      <a:lvl4pPr marL="1149350" indent="-182563" algn="l" defTabSz="457200" rtl="0" eaLnBrk="1" latinLnBrk="0" hangingPunct="1">
        <a:spcBef>
          <a:spcPts val="300"/>
        </a:spcBef>
        <a:buClr>
          <a:srgbClr val="BE7DFF"/>
        </a:buClr>
        <a:buFont typeface="Wingdings" panose="05000000000000000000" pitchFamily="2" charset="2"/>
        <a:buChar char="§"/>
        <a:defRPr sz="1400" kern="1200">
          <a:solidFill>
            <a:schemeClr val="tx1"/>
          </a:solidFill>
          <a:latin typeface="Garamond" panose="02020404030301010803" pitchFamily="18" charset="0"/>
          <a:ea typeface="+mn-ea"/>
          <a:cs typeface="Arial" pitchFamily="34" charset="0"/>
        </a:defRPr>
      </a:lvl4pPr>
      <a:lvl5pPr marL="1371600" indent="-222250" algn="l" defTabSz="457200" rtl="0" eaLnBrk="1" latinLnBrk="0" hangingPunct="1">
        <a:spcBef>
          <a:spcPts val="300"/>
        </a:spcBef>
        <a:buClr>
          <a:srgbClr val="C198E0"/>
        </a:buClr>
        <a:buFont typeface="Garamond" panose="02020404030301010803" pitchFamily="18" charset="0"/>
        <a:buChar char="▫"/>
        <a:defRPr sz="1400" kern="1200">
          <a:solidFill>
            <a:schemeClr val="tx1"/>
          </a:solidFill>
          <a:latin typeface="Garamond" panose="02020404030301010803" pitchFamily="18"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aramond" panose="02020404030301010803" pitchFamily="18" charset="0"/>
            </a:endParaRPr>
          </a:p>
        </p:txBody>
      </p:sp>
      <p:sp>
        <p:nvSpPr>
          <p:cNvPr id="2" name="Title Placeholder 1"/>
          <p:cNvSpPr>
            <a:spLocks noGrp="1"/>
          </p:cNvSpPr>
          <p:nvPr>
            <p:ph type="title"/>
          </p:nvPr>
        </p:nvSpPr>
        <p:spPr>
          <a:xfrm>
            <a:off x="329111" y="558449"/>
            <a:ext cx="8412480" cy="461665"/>
          </a:xfrm>
          <a:prstGeom prst="rect">
            <a:avLst/>
          </a:prstGeom>
        </p:spPr>
        <p:txBody>
          <a:bodyPr vert="horz" wrap="square" lIns="0" tIns="0" rIns="0" bIns="0" rtlCol="0" anchor="t" anchorCtr="0">
            <a:spAutoFit/>
          </a:bodyPr>
          <a:lstStyle/>
          <a:p>
            <a:r>
              <a:rPr lang="en-US" smtClean="0"/>
              <a:t>Click to edit Master title style</a:t>
            </a:r>
            <a:endParaRPr lang="en-US"/>
          </a:p>
        </p:txBody>
      </p:sp>
      <p:sp>
        <p:nvSpPr>
          <p:cNvPr id="3" name="Text Placeholder 2"/>
          <p:cNvSpPr>
            <a:spLocks noGrp="1"/>
          </p:cNvSpPr>
          <p:nvPr>
            <p:ph type="body" idx="1"/>
          </p:nvPr>
        </p:nvSpPr>
        <p:spPr>
          <a:xfrm>
            <a:off x="365760" y="1714503"/>
            <a:ext cx="8412480" cy="45702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Garamond" panose="02020404030301010803" pitchFamily="18" charset="0"/>
                <a:cs typeface="Arial" pitchFamily="34" charset="0"/>
              </a:defRPr>
            </a:lvl1pPr>
          </a:lstStyle>
          <a:p>
            <a:fld id="{D34DACC3-9742-4940-92E6-4CAB853A3218}" type="slidenum">
              <a:rPr lang="en-US" smtClean="0">
                <a:solidFill>
                  <a:prstClr val="black"/>
                </a:solidFill>
              </a:rPr>
              <a:t>‹#›</a:t>
            </a:fld>
            <a:endParaRPr lang="en-US">
              <a:solidFill>
                <a:prstClr val="black"/>
              </a:solidFill>
            </a:endParaRPr>
          </a:p>
        </p:txBody>
      </p:sp>
      <p:sp>
        <p:nvSpPr>
          <p:cNvPr id="4" name="Date Placeholder 3"/>
          <p:cNvSpPr>
            <a:spLocks noGrp="1"/>
          </p:cNvSpPr>
          <p:nvPr>
            <p:ph type="dt" sz="half" idx="2"/>
          </p:nvPr>
        </p:nvSpPr>
        <p:spPr>
          <a:xfrm>
            <a:off x="365759" y="6543925"/>
            <a:ext cx="1620000" cy="138499"/>
          </a:xfrm>
          <a:prstGeom prst="rect">
            <a:avLst/>
          </a:prstGeom>
        </p:spPr>
        <p:txBody>
          <a:bodyPr vert="horz" wrap="square" lIns="0" tIns="0" rIns="0" bIns="0" rtlCol="0" anchor="ctr">
            <a:spAutoFit/>
          </a:bodyPr>
          <a:lstStyle>
            <a:lvl1pPr algn="l">
              <a:defRPr sz="900" b="0">
                <a:solidFill>
                  <a:schemeClr val="tx1"/>
                </a:solidFill>
                <a:latin typeface="Garamond" panose="02020404030301010803" pitchFamily="18" charset="0"/>
                <a:cs typeface="Arial" pitchFamily="34" charset="0"/>
              </a:defRPr>
            </a:lvl1pPr>
          </a:lstStyle>
          <a:p>
            <a:fld id="{14DC085C-5744-4788-84A4-57EFC9B71E78}" type="datetime4">
              <a:rPr lang="en-US" smtClean="0">
                <a:solidFill>
                  <a:prstClr val="black"/>
                </a:solidFill>
              </a:rPr>
              <a:t>October 11, 2018</a:t>
            </a:fld>
            <a:endParaRPr lang="en-US">
              <a:solidFill>
                <a:prstClr val="black"/>
              </a:solidFill>
            </a:endParaRPr>
          </a:p>
        </p:txBody>
      </p:sp>
    </p:spTree>
    <p:extLst>
      <p:ext uri="{BB962C8B-B14F-4D97-AF65-F5344CB8AC3E}">
        <p14:creationId xmlns:p14="http://schemas.microsoft.com/office/powerpoint/2010/main" val="61907153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Lst>
  <p:timing>
    <p:tnLst>
      <p:par>
        <p:cTn id="1" dur="indefinite" restart="never" nodeType="tmRoot"/>
      </p:par>
    </p:tnLst>
  </p:timing>
  <p:hf hdr="0" ftr="0"/>
  <p:txStyles>
    <p:titleStyle>
      <a:lvl1pPr algn="l" defTabSz="457200" rtl="0" eaLnBrk="1" latinLnBrk="0" hangingPunct="1">
        <a:spcBef>
          <a:spcPct val="0"/>
        </a:spcBef>
        <a:buNone/>
        <a:defRPr sz="3000" b="1" kern="1200" cap="small" baseline="0">
          <a:solidFill>
            <a:srgbClr val="7030A0"/>
          </a:solidFill>
          <a:latin typeface="Garamond" panose="02020404030301010803" pitchFamily="18" charset="0"/>
          <a:ea typeface="+mj-ea"/>
          <a:cs typeface="Arial" pitchFamily="34" charset="0"/>
        </a:defRPr>
      </a:lvl1pPr>
    </p:titleStyle>
    <p:bodyStyle>
      <a:lvl1pPr marL="457200" indent="-404813" algn="l" defTabSz="457200" rtl="0" eaLnBrk="1" latinLnBrk="0" hangingPunct="1">
        <a:spcBef>
          <a:spcPts val="1000"/>
        </a:spcBef>
        <a:buClr>
          <a:srgbClr val="7030A0"/>
        </a:buClr>
        <a:buFont typeface="Garamond" panose="02020404030301010803" pitchFamily="18" charset="0"/>
        <a:buChar char="■"/>
        <a:defRPr sz="2400" kern="1200">
          <a:solidFill>
            <a:schemeClr val="tx1"/>
          </a:solidFill>
          <a:latin typeface="Garamond" panose="02020404030301010803" pitchFamily="18" charset="0"/>
          <a:ea typeface="+mn-ea"/>
          <a:cs typeface="Arial" pitchFamily="34" charset="0"/>
        </a:defRPr>
      </a:lvl1pPr>
      <a:lvl2pPr marL="744538" indent="-234950" algn="l" defTabSz="457200" rtl="0" eaLnBrk="1" latinLnBrk="0" hangingPunct="1">
        <a:spcBef>
          <a:spcPts val="600"/>
        </a:spcBef>
        <a:buClr>
          <a:srgbClr val="7030A0"/>
        </a:buClr>
        <a:buFont typeface="Garamond" panose="02020404030301010803" pitchFamily="18" charset="0"/>
        <a:buChar char="□"/>
        <a:defRPr sz="2000" kern="1200">
          <a:solidFill>
            <a:schemeClr val="tx1"/>
          </a:solidFill>
          <a:latin typeface="Garamond" panose="02020404030301010803" pitchFamily="18" charset="0"/>
          <a:ea typeface="+mn-ea"/>
          <a:cs typeface="Arial" pitchFamily="34" charset="0"/>
        </a:defRPr>
      </a:lvl2pPr>
      <a:lvl3pPr marL="914400" indent="-169863" algn="l" defTabSz="457200" rtl="0" eaLnBrk="1" latinLnBrk="0" hangingPunct="1">
        <a:spcBef>
          <a:spcPts val="400"/>
        </a:spcBef>
        <a:buClr>
          <a:srgbClr val="7030A0"/>
        </a:buClr>
        <a:buFont typeface="Garamond" panose="02020404030301010803" pitchFamily="18" charset="0"/>
        <a:buChar char="–"/>
        <a:defRPr sz="1600" kern="1200">
          <a:solidFill>
            <a:schemeClr val="tx1"/>
          </a:solidFill>
          <a:latin typeface="Garamond" panose="02020404030301010803" pitchFamily="18" charset="0"/>
          <a:ea typeface="+mn-ea"/>
          <a:cs typeface="Arial" pitchFamily="34" charset="0"/>
        </a:defRPr>
      </a:lvl3pPr>
      <a:lvl4pPr marL="1149350" indent="-182563" algn="l" defTabSz="457200" rtl="0" eaLnBrk="1" latinLnBrk="0" hangingPunct="1">
        <a:spcBef>
          <a:spcPts val="300"/>
        </a:spcBef>
        <a:buClr>
          <a:srgbClr val="BE7DFF"/>
        </a:buClr>
        <a:buFont typeface="Wingdings" panose="05000000000000000000" pitchFamily="2" charset="2"/>
        <a:buChar char="§"/>
        <a:defRPr sz="1400" kern="1200">
          <a:solidFill>
            <a:schemeClr val="tx1"/>
          </a:solidFill>
          <a:latin typeface="Garamond" panose="02020404030301010803" pitchFamily="18" charset="0"/>
          <a:ea typeface="+mn-ea"/>
          <a:cs typeface="Arial" pitchFamily="34" charset="0"/>
        </a:defRPr>
      </a:lvl4pPr>
      <a:lvl5pPr marL="1371600" indent="-222250" algn="l" defTabSz="457200" rtl="0" eaLnBrk="1" latinLnBrk="0" hangingPunct="1">
        <a:spcBef>
          <a:spcPts val="300"/>
        </a:spcBef>
        <a:buClr>
          <a:srgbClr val="C198E0"/>
        </a:buClr>
        <a:buFont typeface="Garamond" panose="02020404030301010803" pitchFamily="18" charset="0"/>
        <a:buChar char="▫"/>
        <a:defRPr sz="1400" kern="1200">
          <a:solidFill>
            <a:schemeClr val="tx1"/>
          </a:solidFill>
          <a:latin typeface="Garamond" panose="02020404030301010803" pitchFamily="18"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1" y="6369944"/>
            <a:ext cx="9143999" cy="486460"/>
          </a:xfrm>
          <a:prstGeom prst="rect">
            <a:avLst/>
          </a:prstGeom>
          <a:solidFill>
            <a:srgbClr val="EBEC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aramond" panose="02020404030301010803" pitchFamily="18" charset="0"/>
            </a:endParaRPr>
          </a:p>
        </p:txBody>
      </p:sp>
      <p:sp>
        <p:nvSpPr>
          <p:cNvPr id="2" name="Title Placeholder 1"/>
          <p:cNvSpPr>
            <a:spLocks noGrp="1"/>
          </p:cNvSpPr>
          <p:nvPr>
            <p:ph type="title"/>
          </p:nvPr>
        </p:nvSpPr>
        <p:spPr>
          <a:xfrm>
            <a:off x="329111" y="558449"/>
            <a:ext cx="8412480" cy="461665"/>
          </a:xfrm>
          <a:prstGeom prst="rect">
            <a:avLst/>
          </a:prstGeom>
        </p:spPr>
        <p:txBody>
          <a:bodyPr vert="horz" wrap="square" lIns="0" tIns="0" rIns="0" bIns="0" rtlCol="0" anchor="t" anchorCtr="0">
            <a:spAutoFit/>
          </a:bodyPr>
          <a:lstStyle/>
          <a:p>
            <a:r>
              <a:rPr lang="en-US" smtClean="0"/>
              <a:t>Click to edit Master title style</a:t>
            </a:r>
            <a:endParaRPr lang="en-US"/>
          </a:p>
        </p:txBody>
      </p:sp>
      <p:sp>
        <p:nvSpPr>
          <p:cNvPr id="3" name="Text Placeholder 2"/>
          <p:cNvSpPr>
            <a:spLocks noGrp="1"/>
          </p:cNvSpPr>
          <p:nvPr>
            <p:ph type="body" idx="1"/>
          </p:nvPr>
        </p:nvSpPr>
        <p:spPr>
          <a:xfrm>
            <a:off x="365760" y="1714503"/>
            <a:ext cx="8412480" cy="45702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636943" y="6543925"/>
            <a:ext cx="141064" cy="138499"/>
          </a:xfrm>
          <a:prstGeom prst="rect">
            <a:avLst/>
          </a:prstGeom>
        </p:spPr>
        <p:txBody>
          <a:bodyPr vert="horz" wrap="none" lIns="0" tIns="0" rIns="0" bIns="0" rtlCol="0" anchor="ctr">
            <a:spAutoFit/>
          </a:bodyPr>
          <a:lstStyle>
            <a:lvl1pPr algn="r">
              <a:defRPr sz="900" b="1">
                <a:solidFill>
                  <a:schemeClr val="tx1"/>
                </a:solidFill>
                <a:latin typeface="Garamond" panose="02020404030301010803" pitchFamily="18" charset="0"/>
                <a:cs typeface="Arial" pitchFamily="34" charset="0"/>
              </a:defRPr>
            </a:lvl1pPr>
          </a:lstStyle>
          <a:p>
            <a:fld id="{D34DACC3-9742-4940-92E6-4CAB853A3218}" type="slidenum">
              <a:rPr lang="en-US" smtClean="0">
                <a:solidFill>
                  <a:prstClr val="black"/>
                </a:solidFill>
              </a:rPr>
              <a:t>‹#›</a:t>
            </a:fld>
            <a:endParaRPr lang="en-US">
              <a:solidFill>
                <a:prstClr val="black"/>
              </a:solidFill>
            </a:endParaRPr>
          </a:p>
        </p:txBody>
      </p:sp>
      <p:sp>
        <p:nvSpPr>
          <p:cNvPr id="4" name="Date Placeholder 3"/>
          <p:cNvSpPr>
            <a:spLocks noGrp="1"/>
          </p:cNvSpPr>
          <p:nvPr>
            <p:ph type="dt" sz="half" idx="2"/>
          </p:nvPr>
        </p:nvSpPr>
        <p:spPr>
          <a:xfrm>
            <a:off x="365759" y="6543925"/>
            <a:ext cx="1620000" cy="138499"/>
          </a:xfrm>
          <a:prstGeom prst="rect">
            <a:avLst/>
          </a:prstGeom>
        </p:spPr>
        <p:txBody>
          <a:bodyPr vert="horz" wrap="square" lIns="0" tIns="0" rIns="0" bIns="0" rtlCol="0" anchor="ctr">
            <a:spAutoFit/>
          </a:bodyPr>
          <a:lstStyle>
            <a:lvl1pPr algn="l">
              <a:defRPr sz="900" b="0">
                <a:solidFill>
                  <a:schemeClr val="tx1"/>
                </a:solidFill>
                <a:latin typeface="Garamond" panose="02020404030301010803" pitchFamily="18" charset="0"/>
                <a:cs typeface="Arial" pitchFamily="34" charset="0"/>
              </a:defRPr>
            </a:lvl1pPr>
          </a:lstStyle>
          <a:p>
            <a:fld id="{14DC085C-5744-4788-84A4-57EFC9B71E78}" type="datetime4">
              <a:rPr lang="en-US" smtClean="0">
                <a:solidFill>
                  <a:prstClr val="black"/>
                </a:solidFill>
              </a:rPr>
              <a:t>October 11, 2018</a:t>
            </a:fld>
            <a:endParaRPr lang="en-US" dirty="0">
              <a:solidFill>
                <a:prstClr val="black"/>
              </a:solidFill>
            </a:endParaRPr>
          </a:p>
        </p:txBody>
      </p:sp>
    </p:spTree>
    <p:extLst>
      <p:ext uri="{BB962C8B-B14F-4D97-AF65-F5344CB8AC3E}">
        <p14:creationId xmlns:p14="http://schemas.microsoft.com/office/powerpoint/2010/main" val="362930983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Lst>
  <p:timing>
    <p:tnLst>
      <p:par>
        <p:cTn id="1" dur="indefinite" restart="never" nodeType="tmRoot"/>
      </p:par>
    </p:tnLst>
  </p:timing>
  <p:hf hdr="0" ftr="0"/>
  <p:txStyles>
    <p:titleStyle>
      <a:lvl1pPr algn="l" defTabSz="457200" rtl="0" eaLnBrk="1" latinLnBrk="0" hangingPunct="1">
        <a:spcBef>
          <a:spcPct val="0"/>
        </a:spcBef>
        <a:buNone/>
        <a:defRPr sz="3000" b="1" kern="1200" cap="small" baseline="0">
          <a:solidFill>
            <a:srgbClr val="7030A0"/>
          </a:solidFill>
          <a:latin typeface="Garamond" panose="02020404030301010803" pitchFamily="18" charset="0"/>
          <a:ea typeface="+mj-ea"/>
          <a:cs typeface="Arial" pitchFamily="34" charset="0"/>
        </a:defRPr>
      </a:lvl1pPr>
    </p:titleStyle>
    <p:bodyStyle>
      <a:lvl1pPr marL="457200" indent="-404813" algn="l" defTabSz="457200" rtl="0" eaLnBrk="1" latinLnBrk="0" hangingPunct="1">
        <a:spcBef>
          <a:spcPts val="1000"/>
        </a:spcBef>
        <a:buClr>
          <a:srgbClr val="7030A0"/>
        </a:buClr>
        <a:buFont typeface="Garamond" panose="02020404030301010803" pitchFamily="18" charset="0"/>
        <a:buChar char="■"/>
        <a:defRPr sz="2400" kern="1200">
          <a:solidFill>
            <a:schemeClr val="tx1"/>
          </a:solidFill>
          <a:latin typeface="Garamond" panose="02020404030301010803" pitchFamily="18" charset="0"/>
          <a:ea typeface="+mn-ea"/>
          <a:cs typeface="Arial" pitchFamily="34" charset="0"/>
        </a:defRPr>
      </a:lvl1pPr>
      <a:lvl2pPr marL="744538" indent="-234950" algn="l" defTabSz="457200" rtl="0" eaLnBrk="1" latinLnBrk="0" hangingPunct="1">
        <a:spcBef>
          <a:spcPts val="600"/>
        </a:spcBef>
        <a:buClr>
          <a:srgbClr val="7030A0"/>
        </a:buClr>
        <a:buFont typeface="Garamond" panose="02020404030301010803" pitchFamily="18" charset="0"/>
        <a:buChar char="□"/>
        <a:defRPr sz="2000" kern="1200">
          <a:solidFill>
            <a:schemeClr val="tx1"/>
          </a:solidFill>
          <a:latin typeface="Garamond" panose="02020404030301010803" pitchFamily="18" charset="0"/>
          <a:ea typeface="+mn-ea"/>
          <a:cs typeface="Arial" pitchFamily="34" charset="0"/>
        </a:defRPr>
      </a:lvl2pPr>
      <a:lvl3pPr marL="914400" indent="-169863" algn="l" defTabSz="457200" rtl="0" eaLnBrk="1" latinLnBrk="0" hangingPunct="1">
        <a:spcBef>
          <a:spcPts val="400"/>
        </a:spcBef>
        <a:buClr>
          <a:srgbClr val="7030A0"/>
        </a:buClr>
        <a:buFont typeface="Garamond" panose="02020404030301010803" pitchFamily="18" charset="0"/>
        <a:buChar char="–"/>
        <a:defRPr sz="1600" kern="1200">
          <a:solidFill>
            <a:schemeClr val="tx1"/>
          </a:solidFill>
          <a:latin typeface="Garamond" panose="02020404030301010803" pitchFamily="18" charset="0"/>
          <a:ea typeface="+mn-ea"/>
          <a:cs typeface="Arial" pitchFamily="34" charset="0"/>
        </a:defRPr>
      </a:lvl3pPr>
      <a:lvl4pPr marL="1149350" indent="-182563" algn="l" defTabSz="457200" rtl="0" eaLnBrk="1" latinLnBrk="0" hangingPunct="1">
        <a:spcBef>
          <a:spcPts val="300"/>
        </a:spcBef>
        <a:buClr>
          <a:srgbClr val="BE7DFF"/>
        </a:buClr>
        <a:buFont typeface="Wingdings" panose="05000000000000000000" pitchFamily="2" charset="2"/>
        <a:buChar char="§"/>
        <a:defRPr sz="1400" kern="1200">
          <a:solidFill>
            <a:schemeClr val="tx1"/>
          </a:solidFill>
          <a:latin typeface="Garamond" panose="02020404030301010803" pitchFamily="18" charset="0"/>
          <a:ea typeface="+mn-ea"/>
          <a:cs typeface="Arial" pitchFamily="34" charset="0"/>
        </a:defRPr>
      </a:lvl4pPr>
      <a:lvl5pPr marL="1371600" indent="-222250" algn="l" defTabSz="457200" rtl="0" eaLnBrk="1" latinLnBrk="0" hangingPunct="1">
        <a:spcBef>
          <a:spcPts val="300"/>
        </a:spcBef>
        <a:buClr>
          <a:srgbClr val="C198E0"/>
        </a:buClr>
        <a:buFont typeface="Garamond" panose="02020404030301010803" pitchFamily="18" charset="0"/>
        <a:buChar char="▫"/>
        <a:defRPr sz="1400" kern="1200">
          <a:solidFill>
            <a:schemeClr val="tx1"/>
          </a:solidFill>
          <a:latin typeface="Garamond" panose="02020404030301010803" pitchFamily="18"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18" y="1987765"/>
            <a:ext cx="7757961" cy="984885"/>
          </a:xfrm>
        </p:spPr>
        <p:txBody>
          <a:bodyPr/>
          <a:lstStyle/>
          <a:p>
            <a:pPr algn="ctr"/>
            <a:r>
              <a:rPr lang="en-US" sz="3200" dirty="0" smtClean="0"/>
              <a:t>Labor &amp; Employment in Indian Country: Updates and Best Practices</a:t>
            </a:r>
            <a:endParaRPr lang="en-US" sz="3200" dirty="0"/>
          </a:p>
        </p:txBody>
      </p:sp>
      <p:sp>
        <p:nvSpPr>
          <p:cNvPr id="4" name="Slide Number Placeholder 3"/>
          <p:cNvSpPr>
            <a:spLocks noGrp="1"/>
          </p:cNvSpPr>
          <p:nvPr>
            <p:ph type="sldNum" sz="quarter" idx="12"/>
          </p:nvPr>
        </p:nvSpPr>
        <p:spPr/>
        <p:txBody>
          <a:bodyPr/>
          <a:lstStyle/>
          <a:p>
            <a:fld id="{D34DACC3-9742-4940-92E6-4CAB853A3218}" type="slidenum">
              <a:rPr lang="en-US" smtClean="0">
                <a:solidFill>
                  <a:prstClr val="black"/>
                </a:solidFill>
              </a:rPr>
              <a:t>1</a:t>
            </a:fld>
            <a:endParaRPr lang="en-US">
              <a:solidFill>
                <a:prstClr val="black"/>
              </a:solidFill>
            </a:endParaRPr>
          </a:p>
        </p:txBody>
      </p:sp>
      <p:sp>
        <p:nvSpPr>
          <p:cNvPr id="7" name="TextBox 6"/>
          <p:cNvSpPr txBox="1"/>
          <p:nvPr/>
        </p:nvSpPr>
        <p:spPr>
          <a:xfrm>
            <a:off x="231865" y="4554492"/>
            <a:ext cx="3105758" cy="1774845"/>
          </a:xfrm>
          <a:prstGeom prst="rect">
            <a:avLst/>
          </a:prstGeom>
          <a:noFill/>
        </p:spPr>
        <p:txBody>
          <a:bodyPr wrap="square" rtlCol="0">
            <a:spAutoFit/>
          </a:bodyPr>
          <a:lstStyle/>
          <a:p>
            <a:pPr algn="ctr">
              <a:lnSpc>
                <a:spcPts val="1600"/>
              </a:lnSpc>
            </a:pPr>
            <a:r>
              <a:rPr lang="en-US" sz="1600" dirty="0" smtClean="0">
                <a:solidFill>
                  <a:prstClr val="black"/>
                </a:solidFill>
                <a:latin typeface="Garamond" panose="02020404030301010803" pitchFamily="18" charset="0"/>
              </a:rPr>
              <a:t>Sandra R. McCandless – Panelist</a:t>
            </a:r>
          </a:p>
          <a:p>
            <a:pPr algn="ctr">
              <a:lnSpc>
                <a:spcPts val="1600"/>
              </a:lnSpc>
            </a:pPr>
            <a:r>
              <a:rPr lang="en-US" sz="1600" dirty="0" smtClean="0">
                <a:solidFill>
                  <a:prstClr val="black"/>
                </a:solidFill>
                <a:latin typeface="Garamond" panose="02020404030301010803" pitchFamily="18" charset="0"/>
              </a:rPr>
              <a:t>Partner</a:t>
            </a:r>
          </a:p>
          <a:p>
            <a:pPr algn="ctr">
              <a:lnSpc>
                <a:spcPts val="1600"/>
              </a:lnSpc>
            </a:pPr>
            <a:r>
              <a:rPr lang="en-US" sz="1600" dirty="0" err="1" smtClean="0">
                <a:solidFill>
                  <a:prstClr val="black"/>
                </a:solidFill>
                <a:latin typeface="Garamond" panose="02020404030301010803" pitchFamily="18" charset="0"/>
              </a:rPr>
              <a:t>Dentons</a:t>
            </a:r>
            <a:r>
              <a:rPr lang="en-US" sz="1600" dirty="0" smtClean="0">
                <a:solidFill>
                  <a:prstClr val="black"/>
                </a:solidFill>
                <a:latin typeface="Garamond" panose="02020404030301010803" pitchFamily="18" charset="0"/>
              </a:rPr>
              <a:t> US LLP</a:t>
            </a:r>
          </a:p>
          <a:p>
            <a:pPr algn="ctr">
              <a:lnSpc>
                <a:spcPts val="1600"/>
              </a:lnSpc>
            </a:pPr>
            <a:r>
              <a:rPr lang="en-US" sz="1600" dirty="0" smtClean="0">
                <a:solidFill>
                  <a:prstClr val="black"/>
                </a:solidFill>
                <a:latin typeface="Garamond" panose="02020404030301010803" pitchFamily="18" charset="0"/>
              </a:rPr>
              <a:t>One Market Plaza</a:t>
            </a:r>
          </a:p>
          <a:p>
            <a:pPr algn="ctr">
              <a:lnSpc>
                <a:spcPts val="1600"/>
              </a:lnSpc>
            </a:pPr>
            <a:r>
              <a:rPr lang="en-US" sz="1600" dirty="0" smtClean="0">
                <a:solidFill>
                  <a:prstClr val="black"/>
                </a:solidFill>
                <a:latin typeface="Garamond" panose="02020404030301010803" pitchFamily="18" charset="0"/>
              </a:rPr>
              <a:t>Spear Tower, Floor 24</a:t>
            </a:r>
          </a:p>
          <a:p>
            <a:pPr algn="ctr">
              <a:lnSpc>
                <a:spcPts val="1600"/>
              </a:lnSpc>
            </a:pPr>
            <a:r>
              <a:rPr lang="en-US" sz="1600" dirty="0" smtClean="0">
                <a:solidFill>
                  <a:prstClr val="black"/>
                </a:solidFill>
                <a:latin typeface="Garamond" panose="02020404030301010803" pitchFamily="18" charset="0"/>
              </a:rPr>
              <a:t>San Francisco, CA 94105</a:t>
            </a:r>
          </a:p>
          <a:p>
            <a:pPr algn="ctr">
              <a:lnSpc>
                <a:spcPts val="1600"/>
              </a:lnSpc>
            </a:pPr>
            <a:r>
              <a:rPr lang="en-US" sz="1600" dirty="0" smtClean="0">
                <a:solidFill>
                  <a:prstClr val="black"/>
                </a:solidFill>
                <a:latin typeface="Garamond" panose="02020404030301010803" pitchFamily="18" charset="0"/>
              </a:rPr>
              <a:t>415.882.2412</a:t>
            </a:r>
          </a:p>
          <a:p>
            <a:pPr algn="ctr"/>
            <a:r>
              <a:rPr lang="en-US" sz="1600" u="sng" dirty="0" smtClean="0">
                <a:solidFill>
                  <a:srgbClr val="00B0F0"/>
                </a:solidFill>
                <a:latin typeface="Garamond" panose="02020404030301010803" pitchFamily="18" charset="0"/>
              </a:rPr>
              <a:t>sandra.mccandless@dentons.com</a:t>
            </a:r>
          </a:p>
        </p:txBody>
      </p:sp>
      <p:sp>
        <p:nvSpPr>
          <p:cNvPr id="9" name="Title 1"/>
          <p:cNvSpPr txBox="1"/>
          <p:nvPr/>
        </p:nvSpPr>
        <p:spPr>
          <a:xfrm>
            <a:off x="1394118" y="3016465"/>
            <a:ext cx="6153150" cy="615553"/>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3000" b="1" kern="1200" cap="small" baseline="0">
                <a:solidFill>
                  <a:srgbClr val="7030A0"/>
                </a:solidFill>
                <a:latin typeface="Garamond" panose="02020404030301010803" pitchFamily="18" charset="0"/>
                <a:ea typeface="+mj-ea"/>
                <a:cs typeface="Arial" pitchFamily="34" charset="0"/>
              </a:defRPr>
            </a:lvl1pPr>
          </a:lstStyle>
          <a:p>
            <a:pPr algn="ctr"/>
            <a:r>
              <a:rPr lang="en-US" sz="2000" dirty="0">
                <a:solidFill>
                  <a:schemeClr val="tx1"/>
                </a:solidFill>
              </a:rPr>
              <a:t>California Indian Law Association</a:t>
            </a:r>
            <a:r>
              <a:rPr lang="en-US" sz="2400" dirty="0">
                <a:solidFill>
                  <a:schemeClr val="tx1"/>
                </a:solidFill>
              </a:rPr>
              <a:t/>
            </a:r>
            <a:br>
              <a:rPr lang="en-US" sz="2400" dirty="0">
                <a:solidFill>
                  <a:schemeClr val="tx1"/>
                </a:solidFill>
              </a:rPr>
            </a:br>
            <a:r>
              <a:rPr lang="en-US" sz="2000" dirty="0">
                <a:solidFill>
                  <a:schemeClr val="tx1"/>
                </a:solidFill>
              </a:rPr>
              <a:t>18th Annual Conference</a:t>
            </a:r>
            <a:endParaRPr lang="en-US" sz="2400" dirty="0">
              <a:solidFill>
                <a:schemeClr val="tx1"/>
              </a:solidFill>
            </a:endParaRPr>
          </a:p>
        </p:txBody>
      </p:sp>
      <p:sp>
        <p:nvSpPr>
          <p:cNvPr id="11" name="Title 1"/>
          <p:cNvSpPr txBox="1"/>
          <p:nvPr/>
        </p:nvSpPr>
        <p:spPr>
          <a:xfrm>
            <a:off x="1495423" y="3755129"/>
            <a:ext cx="6153150" cy="584775"/>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3000" b="1" kern="1200" cap="small" baseline="0">
                <a:solidFill>
                  <a:srgbClr val="7030A0"/>
                </a:solidFill>
                <a:latin typeface="Garamond" panose="02020404030301010803" pitchFamily="18" charset="0"/>
                <a:ea typeface="+mj-ea"/>
                <a:cs typeface="Arial" pitchFamily="34" charset="0"/>
              </a:defRPr>
            </a:lvl1pPr>
          </a:lstStyle>
          <a:p>
            <a:pPr algn="ctr"/>
            <a:r>
              <a:rPr lang="en-US" sz="2000" b="0" dirty="0" smtClean="0">
                <a:solidFill>
                  <a:prstClr val="black"/>
                </a:solidFill>
              </a:rPr>
              <a:t>Pechanga Resort &amp; Casino</a:t>
            </a:r>
          </a:p>
          <a:p>
            <a:pPr algn="ctr"/>
            <a:r>
              <a:rPr lang="en-US" sz="1800" b="0" dirty="0" smtClean="0">
                <a:solidFill>
                  <a:prstClr val="black"/>
                </a:solidFill>
              </a:rPr>
              <a:t>October 12, 2018</a:t>
            </a:r>
            <a:endParaRPr lang="en-US" sz="1800" b="0" dirty="0">
              <a:solidFill>
                <a:prstClr val="black"/>
              </a:solidFill>
            </a:endParaRPr>
          </a:p>
        </p:txBody>
      </p:sp>
      <p:sp>
        <p:nvSpPr>
          <p:cNvPr id="8" name="TextBox 7"/>
          <p:cNvSpPr txBox="1"/>
          <p:nvPr/>
        </p:nvSpPr>
        <p:spPr>
          <a:xfrm>
            <a:off x="3135281" y="4554492"/>
            <a:ext cx="3105758" cy="1159292"/>
          </a:xfrm>
          <a:prstGeom prst="rect">
            <a:avLst/>
          </a:prstGeom>
          <a:noFill/>
        </p:spPr>
        <p:txBody>
          <a:bodyPr wrap="square" rtlCol="0">
            <a:spAutoFit/>
          </a:bodyPr>
          <a:lstStyle/>
          <a:p>
            <a:pPr algn="ctr">
              <a:lnSpc>
                <a:spcPts val="1600"/>
              </a:lnSpc>
            </a:pPr>
            <a:r>
              <a:rPr lang="en-US" sz="1600" dirty="0" smtClean="0">
                <a:solidFill>
                  <a:prstClr val="black"/>
                </a:solidFill>
                <a:latin typeface="Garamond" panose="02020404030301010803" pitchFamily="18" charset="0"/>
              </a:rPr>
              <a:t>Breann Y.S. Nu‘uhiwa – Panelist</a:t>
            </a:r>
          </a:p>
          <a:p>
            <a:pPr algn="ctr">
              <a:lnSpc>
                <a:spcPts val="1600"/>
              </a:lnSpc>
            </a:pPr>
            <a:r>
              <a:rPr lang="en-US" sz="1600" dirty="0" smtClean="0">
                <a:solidFill>
                  <a:prstClr val="black"/>
                </a:solidFill>
                <a:latin typeface="Garamond" panose="02020404030301010803" pitchFamily="18" charset="0"/>
              </a:rPr>
              <a:t>Associate General Counsel</a:t>
            </a:r>
          </a:p>
          <a:p>
            <a:pPr algn="ctr">
              <a:lnSpc>
                <a:spcPts val="1600"/>
              </a:lnSpc>
            </a:pPr>
            <a:r>
              <a:rPr lang="en-US" sz="1600" dirty="0">
                <a:solidFill>
                  <a:prstClr val="black"/>
                </a:solidFill>
                <a:latin typeface="Garamond" panose="02020404030301010803" pitchFamily="18" charset="0"/>
              </a:rPr>
              <a:t>Pechanga Band of Luiseño Indians</a:t>
            </a:r>
            <a:endParaRPr lang="en-US" sz="1600" dirty="0" smtClean="0">
              <a:solidFill>
                <a:prstClr val="black"/>
              </a:solidFill>
              <a:latin typeface="Garamond" panose="02020404030301010803" pitchFamily="18" charset="0"/>
            </a:endParaRPr>
          </a:p>
          <a:p>
            <a:pPr algn="ctr">
              <a:lnSpc>
                <a:spcPts val="1600"/>
              </a:lnSpc>
            </a:pPr>
            <a:r>
              <a:rPr lang="en-US" sz="1600" dirty="0" smtClean="0">
                <a:solidFill>
                  <a:prstClr val="black"/>
                </a:solidFill>
                <a:latin typeface="Garamond" panose="02020404030301010803" pitchFamily="18" charset="0"/>
              </a:rPr>
              <a:t>951.770.6174</a:t>
            </a:r>
          </a:p>
          <a:p>
            <a:pPr algn="ctr"/>
            <a:r>
              <a:rPr lang="en-US" sz="1600" u="sng" dirty="0" smtClean="0">
                <a:solidFill>
                  <a:srgbClr val="00B0F0"/>
                </a:solidFill>
                <a:latin typeface="Garamond" panose="02020404030301010803" pitchFamily="18" charset="0"/>
              </a:rPr>
              <a:t>bnuuhiwa@pechanga-nsn.gov</a:t>
            </a:r>
          </a:p>
        </p:txBody>
      </p:sp>
      <p:sp>
        <p:nvSpPr>
          <p:cNvPr id="10" name="TextBox 9"/>
          <p:cNvSpPr txBox="1"/>
          <p:nvPr/>
        </p:nvSpPr>
        <p:spPr>
          <a:xfrm>
            <a:off x="6038242" y="4554492"/>
            <a:ext cx="3105758" cy="1569660"/>
          </a:xfrm>
          <a:prstGeom prst="rect">
            <a:avLst/>
          </a:prstGeom>
          <a:noFill/>
        </p:spPr>
        <p:txBody>
          <a:bodyPr wrap="square" rtlCol="0">
            <a:spAutoFit/>
          </a:bodyPr>
          <a:lstStyle/>
          <a:p>
            <a:pPr algn="ctr">
              <a:lnSpc>
                <a:spcPts val="1600"/>
              </a:lnSpc>
            </a:pPr>
            <a:r>
              <a:rPr lang="en-US" sz="1600" dirty="0" smtClean="0">
                <a:solidFill>
                  <a:prstClr val="black"/>
                </a:solidFill>
                <a:latin typeface="Garamond" panose="02020404030301010803" pitchFamily="18" charset="0"/>
              </a:rPr>
              <a:t>John H. Haney – Moderator</a:t>
            </a:r>
          </a:p>
          <a:p>
            <a:pPr algn="ctr">
              <a:lnSpc>
                <a:spcPts val="1600"/>
              </a:lnSpc>
            </a:pPr>
            <a:r>
              <a:rPr lang="en-US" sz="1600" dirty="0" smtClean="0">
                <a:solidFill>
                  <a:prstClr val="black"/>
                </a:solidFill>
                <a:latin typeface="Garamond" panose="02020404030301010803" pitchFamily="18" charset="0"/>
              </a:rPr>
              <a:t>Associate</a:t>
            </a:r>
          </a:p>
          <a:p>
            <a:pPr algn="ctr">
              <a:lnSpc>
                <a:spcPts val="1600"/>
              </a:lnSpc>
            </a:pPr>
            <a:r>
              <a:rPr lang="en-US" sz="1600" dirty="0" smtClean="0">
                <a:solidFill>
                  <a:prstClr val="black"/>
                </a:solidFill>
                <a:latin typeface="Garamond" panose="02020404030301010803" pitchFamily="18" charset="0"/>
              </a:rPr>
              <a:t>Holland &amp; Knight LLP</a:t>
            </a:r>
          </a:p>
          <a:p>
            <a:pPr algn="ctr">
              <a:lnSpc>
                <a:spcPts val="1600"/>
              </a:lnSpc>
            </a:pPr>
            <a:r>
              <a:rPr lang="en-US" sz="1600" dirty="0" smtClean="0">
                <a:solidFill>
                  <a:prstClr val="black"/>
                </a:solidFill>
                <a:latin typeface="Garamond" panose="02020404030301010803" pitchFamily="18" charset="0"/>
              </a:rPr>
              <a:t>400 South Hope Street, 8th Fl.</a:t>
            </a:r>
          </a:p>
          <a:p>
            <a:pPr algn="ctr">
              <a:lnSpc>
                <a:spcPts val="1600"/>
              </a:lnSpc>
            </a:pPr>
            <a:r>
              <a:rPr lang="en-US" sz="1600" dirty="0" smtClean="0">
                <a:solidFill>
                  <a:prstClr val="black"/>
                </a:solidFill>
                <a:latin typeface="Garamond" panose="02020404030301010803" pitchFamily="18" charset="0"/>
              </a:rPr>
              <a:t>Los Angeles, CA 90071</a:t>
            </a:r>
          </a:p>
          <a:p>
            <a:pPr algn="ctr">
              <a:lnSpc>
                <a:spcPts val="1600"/>
              </a:lnSpc>
            </a:pPr>
            <a:r>
              <a:rPr lang="en-US" sz="1600" dirty="0" smtClean="0">
                <a:solidFill>
                  <a:prstClr val="black"/>
                </a:solidFill>
                <a:latin typeface="Garamond" panose="02020404030301010803" pitchFamily="18" charset="0"/>
              </a:rPr>
              <a:t>213.896.2542</a:t>
            </a:r>
          </a:p>
          <a:p>
            <a:pPr algn="ctr"/>
            <a:r>
              <a:rPr lang="en-US" sz="1600" u="sng" dirty="0" smtClean="0">
                <a:solidFill>
                  <a:srgbClr val="00B0F0"/>
                </a:solidFill>
                <a:latin typeface="Garamond" panose="02020404030301010803" pitchFamily="18" charset="0"/>
              </a:rPr>
              <a:t>john.haney@hklaw.com</a:t>
            </a:r>
          </a:p>
        </p:txBody>
      </p:sp>
    </p:spTree>
    <p:extLst>
      <p:ext uri="{BB962C8B-B14F-4D97-AF65-F5344CB8AC3E}">
        <p14:creationId xmlns:p14="http://schemas.microsoft.com/office/powerpoint/2010/main" val="400995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smtClean="0"/>
              <a:t>Casino Pauma v. NLRB (9</a:t>
            </a:r>
            <a:r>
              <a:rPr lang="en-US" baseline="30000" smtClean="0"/>
              <a:t>th</a:t>
            </a:r>
            <a:r>
              <a:rPr lang="en-US" smtClean="0"/>
              <a:t> circuit, 2018)</a:t>
            </a:r>
            <a:endParaRPr lang="en-US"/>
          </a:p>
        </p:txBody>
      </p:sp>
      <p:sp>
        <p:nvSpPr>
          <p:cNvPr id="3" name="Content Placeholder 2"/>
          <p:cNvSpPr>
            <a:spLocks noGrp="1"/>
          </p:cNvSpPr>
          <p:nvPr>
            <p:ph sz="quarter" idx="13"/>
          </p:nvPr>
        </p:nvSpPr>
        <p:spPr/>
        <p:txBody>
          <a:bodyPr/>
          <a:lstStyle/>
          <a:p>
            <a:r>
              <a:rPr lang="en-US" dirty="0" smtClean="0"/>
              <a:t>Federal National Labor Relations Act (</a:t>
            </a:r>
            <a:r>
              <a:rPr lang="en-US" dirty="0" err="1" smtClean="0"/>
              <a:t>NLRA</a:t>
            </a:r>
            <a:r>
              <a:rPr lang="en-US" dirty="0" smtClean="0"/>
              <a:t>), which gives representation and organizing rights to unions and protections to employees, applies in full force in all of its aspects to tribal casinos</a:t>
            </a:r>
          </a:p>
          <a:p>
            <a:pPr lvl="1"/>
            <a:r>
              <a:rPr lang="en-US" dirty="0" smtClean="0"/>
              <a:t>UNITE HERE union used Pauma employees to distribute flyers at casino entrance, entrance/exit to valet driveway, hallway near employee cafeteria</a:t>
            </a:r>
          </a:p>
          <a:p>
            <a:pPr lvl="1"/>
            <a:r>
              <a:rPr lang="en-US" dirty="0" smtClean="0"/>
              <a:t>Security employees threatened termination and took pictures</a:t>
            </a:r>
          </a:p>
          <a:p>
            <a:pPr lvl="1"/>
            <a:r>
              <a:rPr lang="en-US" dirty="0" smtClean="0"/>
              <a:t>Consistent with earlier San Manuel case holding in D.C. Circuit</a:t>
            </a:r>
          </a:p>
          <a:p>
            <a:pPr lvl="1"/>
            <a:r>
              <a:rPr lang="en-US" dirty="0" smtClean="0"/>
              <a:t>Ninth Circuit agreed with National Labor Relations Board that </a:t>
            </a:r>
            <a:r>
              <a:rPr lang="en-US" dirty="0" err="1" smtClean="0"/>
              <a:t>NLRA</a:t>
            </a:r>
            <a:r>
              <a:rPr lang="en-US" dirty="0" smtClean="0"/>
              <a:t> applies to tribal enterprises employing non-Indians and functioning as “normal commercial relationship”</a:t>
            </a:r>
          </a:p>
          <a:p>
            <a:pPr lvl="1"/>
            <a:r>
              <a:rPr lang="en-US" dirty="0" smtClean="0"/>
              <a:t>Not superseded or replaced by Indian Gaming Regulatory Act or California Tribal-State Gaming Compact</a:t>
            </a:r>
            <a:endParaRPr lang="en-US" dirty="0"/>
          </a:p>
        </p:txBody>
      </p:sp>
      <p:sp>
        <p:nvSpPr>
          <p:cNvPr id="4" name="Slide Number Placeholder 3"/>
          <p:cNvSpPr>
            <a:spLocks noGrp="1"/>
          </p:cNvSpPr>
          <p:nvPr>
            <p:ph type="sldNum" sz="quarter" idx="16"/>
          </p:nvPr>
        </p:nvSpPr>
        <p:spPr/>
        <p:txBody>
          <a:bodyPr/>
          <a:lstStyle/>
          <a:p>
            <a:fld id="{D34DACC3-9742-4940-92E6-4CAB853A3218}" type="slidenum">
              <a:rPr lang="en-US" smtClean="0"/>
              <a:t>10</a:t>
            </a:fld>
            <a:endParaRPr lang="en-US"/>
          </a:p>
        </p:txBody>
      </p:sp>
    </p:spTree>
    <p:extLst>
      <p:ext uri="{BB962C8B-B14F-4D97-AF65-F5344CB8AC3E}">
        <p14:creationId xmlns:p14="http://schemas.microsoft.com/office/powerpoint/2010/main" val="3835472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smtClean="0"/>
              <a:t>Tribal Labor Relations Ordinances</a:t>
            </a:r>
            <a:endParaRPr lang="en-US" dirty="0"/>
          </a:p>
        </p:txBody>
      </p:sp>
      <p:sp>
        <p:nvSpPr>
          <p:cNvPr id="3" name="Content Placeholder 2"/>
          <p:cNvSpPr>
            <a:spLocks noGrp="1"/>
          </p:cNvSpPr>
          <p:nvPr>
            <p:ph sz="quarter" idx="13"/>
          </p:nvPr>
        </p:nvSpPr>
        <p:spPr/>
        <p:txBody>
          <a:bodyPr/>
          <a:lstStyle/>
          <a:p>
            <a:r>
              <a:rPr lang="en-US" dirty="0" smtClean="0"/>
              <a:t>Latest California Compact TLROs contain several terms favorable to unions:</a:t>
            </a:r>
          </a:p>
          <a:p>
            <a:pPr lvl="1"/>
            <a:r>
              <a:rPr lang="en-US" dirty="0" smtClean="0"/>
              <a:t>Requires “neutrality agreement”: employer gives up its free speech right to tell employees they are better off dealing directly with employer and without union</a:t>
            </a:r>
          </a:p>
          <a:p>
            <a:pPr lvl="1"/>
            <a:r>
              <a:rPr lang="en-US" dirty="0" smtClean="0"/>
              <a:t>Union gives “Notice of Intent to Organize”, deemed bilateral contract</a:t>
            </a:r>
          </a:p>
          <a:p>
            <a:pPr lvl="1"/>
            <a:r>
              <a:rPr lang="en-US" dirty="0" smtClean="0"/>
              <a:t>Tribe must provide list of eligible employees within two days</a:t>
            </a:r>
          </a:p>
          <a:p>
            <a:pPr lvl="1"/>
            <a:r>
              <a:rPr lang="en-US" dirty="0" smtClean="0"/>
              <a:t>Provisions for very speedy union election</a:t>
            </a:r>
          </a:p>
          <a:p>
            <a:pPr lvl="1"/>
            <a:r>
              <a:rPr lang="en-US" dirty="0" smtClean="0"/>
              <a:t>Only five days to appeal election officer’s decision to Tribal Labor Panel which issued decision within 30 days</a:t>
            </a:r>
          </a:p>
          <a:p>
            <a:pPr lvl="1"/>
            <a:r>
              <a:rPr lang="en-US" dirty="0" smtClean="0"/>
              <a:t>Upon certification of union representation, union may submit to Federal Mediation and Conciliation Service after 30 days of collective bargaining</a:t>
            </a:r>
          </a:p>
          <a:p>
            <a:pPr lvl="1"/>
            <a:r>
              <a:rPr lang="en-US" dirty="0" smtClean="0"/>
              <a:t>Within 21 days, mediator to file report resolving issues and setting terms of collective bargaining agreement binding employer, representing a revolutionary change to “interest arbitration”, an unusual method of dispute resolution</a:t>
            </a:r>
            <a:endParaRPr lang="en-US" dirty="0"/>
          </a:p>
        </p:txBody>
      </p:sp>
      <p:sp>
        <p:nvSpPr>
          <p:cNvPr id="4" name="Slide Number Placeholder 3"/>
          <p:cNvSpPr>
            <a:spLocks noGrp="1"/>
          </p:cNvSpPr>
          <p:nvPr>
            <p:ph type="sldNum" sz="quarter" idx="16"/>
          </p:nvPr>
        </p:nvSpPr>
        <p:spPr/>
        <p:txBody>
          <a:bodyPr/>
          <a:lstStyle/>
          <a:p>
            <a:fld id="{D34DACC3-9742-4940-92E6-4CAB853A3218}" type="slidenum">
              <a:rPr lang="en-US" smtClean="0"/>
              <a:t>11</a:t>
            </a:fld>
            <a:endParaRPr lang="en-US"/>
          </a:p>
        </p:txBody>
      </p:sp>
    </p:spTree>
    <p:extLst>
      <p:ext uri="{BB962C8B-B14F-4D97-AF65-F5344CB8AC3E}">
        <p14:creationId xmlns:p14="http://schemas.microsoft.com/office/powerpoint/2010/main" val="2807886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spcBef>
                <a:spcPts val="1200"/>
              </a:spcBef>
            </a:pPr>
            <a:r>
              <a:rPr lang="en-US" dirty="0"/>
              <a:t>Because of Casino Pauma, there is a question of “</a:t>
            </a:r>
            <a:r>
              <a:rPr lang="en-US" dirty="0" err="1"/>
              <a:t>NLRA</a:t>
            </a:r>
            <a:r>
              <a:rPr lang="en-US" dirty="0"/>
              <a:t> Preemption” as it relates to the Tribal Labor Relations Ordinances (</a:t>
            </a:r>
            <a:r>
              <a:rPr lang="en-US" dirty="0" err="1"/>
              <a:t>TLROs</a:t>
            </a:r>
            <a:r>
              <a:rPr lang="en-US" dirty="0" smtClean="0"/>
              <a:t>)</a:t>
            </a:r>
            <a:endParaRPr lang="en-US" dirty="0"/>
          </a:p>
          <a:p>
            <a:pPr>
              <a:spcBef>
                <a:spcPts val="1200"/>
              </a:spcBef>
            </a:pPr>
            <a:r>
              <a:rPr lang="en-US" dirty="0"/>
              <a:t>The </a:t>
            </a:r>
            <a:r>
              <a:rPr lang="en-US" dirty="0" err="1"/>
              <a:t>TLROs</a:t>
            </a:r>
            <a:r>
              <a:rPr lang="en-US" dirty="0"/>
              <a:t> regulate conduct of employers and labor organizations regarding union organizing, protected rights and collective bargaining. These are also topics governed by the </a:t>
            </a:r>
            <a:r>
              <a:rPr lang="en-US" dirty="0" err="1" smtClean="0"/>
              <a:t>NLRA</a:t>
            </a:r>
            <a:endParaRPr lang="en-US" dirty="0"/>
          </a:p>
          <a:p>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12</a:t>
            </a:fld>
            <a:endParaRPr lang="en-US">
              <a:solidFill>
                <a:prstClr val="black"/>
              </a:solidFill>
            </a:endParaRPr>
          </a:p>
        </p:txBody>
      </p:sp>
      <p:sp>
        <p:nvSpPr>
          <p:cNvPr id="6" name="Title 1"/>
          <p:cNvSpPr>
            <a:spLocks noGrp="1"/>
          </p:cNvSpPr>
          <p:nvPr>
            <p:ph type="title"/>
          </p:nvPr>
        </p:nvSpPr>
        <p:spPr>
          <a:xfrm>
            <a:off x="355237" y="770719"/>
            <a:ext cx="8412480" cy="461665"/>
          </a:xfrm>
        </p:spPr>
        <p:txBody>
          <a:bodyPr/>
          <a:lstStyle/>
          <a:p>
            <a:r>
              <a:rPr lang="en-US" dirty="0" err="1"/>
              <a:t>NLRA</a:t>
            </a:r>
            <a:r>
              <a:rPr lang="en-US" dirty="0"/>
              <a:t> </a:t>
            </a:r>
            <a:r>
              <a:rPr lang="en-US" dirty="0" smtClean="0"/>
              <a:t>Preemption</a:t>
            </a:r>
            <a:endParaRPr lang="en-US" dirty="0"/>
          </a:p>
        </p:txBody>
      </p:sp>
    </p:spTree>
    <p:extLst>
      <p:ext uri="{BB962C8B-B14F-4D97-AF65-F5344CB8AC3E}">
        <p14:creationId xmlns:p14="http://schemas.microsoft.com/office/powerpoint/2010/main" val="1694856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err="1"/>
              <a:t>NLRA</a:t>
            </a:r>
            <a:r>
              <a:rPr lang="en-US" dirty="0"/>
              <a:t> </a:t>
            </a:r>
            <a:r>
              <a:rPr lang="en-US" dirty="0" smtClean="0"/>
              <a:t>Preemption (Continued)</a:t>
            </a:r>
            <a:endParaRPr lang="en-US" dirty="0"/>
          </a:p>
        </p:txBody>
      </p:sp>
      <p:sp>
        <p:nvSpPr>
          <p:cNvPr id="3" name="Content Placeholder 2"/>
          <p:cNvSpPr>
            <a:spLocks noGrp="1"/>
          </p:cNvSpPr>
          <p:nvPr>
            <p:ph sz="quarter" idx="13"/>
          </p:nvPr>
        </p:nvSpPr>
        <p:spPr/>
        <p:txBody>
          <a:bodyPr/>
          <a:lstStyle/>
          <a:p>
            <a:r>
              <a:rPr lang="en-US" dirty="0"/>
              <a:t>The preemption argument could be raised as a response to </a:t>
            </a:r>
            <a:r>
              <a:rPr lang="en-US" dirty="0" err="1"/>
              <a:t>TLRO</a:t>
            </a:r>
            <a:r>
              <a:rPr lang="en-US" dirty="0"/>
              <a:t> enforcement that is disputed by a compacted </a:t>
            </a:r>
            <a:r>
              <a:rPr lang="en-US" dirty="0" smtClean="0"/>
              <a:t>tribe</a:t>
            </a:r>
            <a:endParaRPr lang="en-US" dirty="0"/>
          </a:p>
          <a:p>
            <a:pPr>
              <a:spcBef>
                <a:spcPts val="1200"/>
              </a:spcBef>
            </a:pPr>
            <a:r>
              <a:rPr lang="en-US" dirty="0" smtClean="0"/>
              <a:t>In </a:t>
            </a:r>
            <a:r>
              <a:rPr lang="en-US" i="1" dirty="0"/>
              <a:t>Chamber of Commerce v. Brown, </a:t>
            </a:r>
            <a:r>
              <a:rPr lang="en-US" dirty="0"/>
              <a:t>the U.S. Supreme Court held that the state was prohibited from conditioning </a:t>
            </a:r>
            <a:r>
              <a:rPr lang="en-US" dirty="0" err="1"/>
              <a:t>Medi</a:t>
            </a:r>
            <a:r>
              <a:rPr lang="en-US" dirty="0"/>
              <a:t>-Cal benefits upon counter-union organizing limitations placed on hospitals. The court ruled that the conduct the state attempted to regulate was preempted by the </a:t>
            </a:r>
            <a:r>
              <a:rPr lang="en-US" dirty="0" err="1" smtClean="0"/>
              <a:t>NLRA</a:t>
            </a:r>
            <a:endParaRPr lang="en-US" dirty="0"/>
          </a:p>
          <a:p>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13</a:t>
            </a:fld>
            <a:endParaRPr lang="en-US">
              <a:solidFill>
                <a:prstClr val="black"/>
              </a:solidFill>
            </a:endParaRPr>
          </a:p>
        </p:txBody>
      </p:sp>
    </p:spTree>
    <p:extLst>
      <p:ext uri="{BB962C8B-B14F-4D97-AF65-F5344CB8AC3E}">
        <p14:creationId xmlns:p14="http://schemas.microsoft.com/office/powerpoint/2010/main" val="3654734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t>Even though the NLRB has asserted jurisdiction over a particular industry, it may decline to exercise such </a:t>
            </a:r>
            <a:r>
              <a:rPr lang="en-US" dirty="0" smtClean="0"/>
              <a:t>jurisdiction</a:t>
            </a:r>
            <a:endParaRPr lang="en-US" dirty="0"/>
          </a:p>
          <a:p>
            <a:pPr>
              <a:spcBef>
                <a:spcPts val="1200"/>
              </a:spcBef>
            </a:pPr>
            <a:r>
              <a:rPr lang="en-US" dirty="0"/>
              <a:t>Example: Horse Racing Industry</a:t>
            </a:r>
          </a:p>
          <a:p>
            <a:pPr lvl="1">
              <a:buClr>
                <a:schemeClr val="accent3"/>
              </a:buClr>
            </a:pPr>
            <a:r>
              <a:rPr lang="en-US" dirty="0"/>
              <a:t>The Board, for policy reasons, does not assert jurisdiction over the horse racing </a:t>
            </a:r>
            <a:r>
              <a:rPr lang="en-US" dirty="0" smtClean="0"/>
              <a:t>industry</a:t>
            </a:r>
            <a:endParaRPr lang="en-US" dirty="0"/>
          </a:p>
          <a:p>
            <a:pPr>
              <a:spcBef>
                <a:spcPts val="1200"/>
              </a:spcBef>
            </a:pPr>
            <a:r>
              <a:rPr lang="en-US" dirty="0"/>
              <a:t>The NLRB can decline jurisdiction either through case law or rule </a:t>
            </a:r>
            <a:r>
              <a:rPr lang="en-US" dirty="0" smtClean="0"/>
              <a:t>making</a:t>
            </a:r>
            <a:endParaRPr lang="en-US" dirty="0"/>
          </a:p>
          <a:p>
            <a:pPr>
              <a:spcBef>
                <a:spcPts val="1200"/>
              </a:spcBef>
            </a:pPr>
            <a:r>
              <a:rPr lang="en-US" dirty="0"/>
              <a:t>Theoretically, California tribal employers with </a:t>
            </a:r>
            <a:r>
              <a:rPr lang="en-US" dirty="0" err="1"/>
              <a:t>TLROs</a:t>
            </a:r>
            <a:r>
              <a:rPr lang="en-US" dirty="0"/>
              <a:t> can ask for a “carve out” from NLRB </a:t>
            </a:r>
            <a:r>
              <a:rPr lang="en-US" dirty="0" smtClean="0"/>
              <a:t>jurisdiction</a:t>
            </a:r>
            <a:endParaRPr lang="en-US" dirty="0"/>
          </a:p>
          <a:p>
            <a:pPr>
              <a:spcBef>
                <a:spcPts val="1200"/>
              </a:spcBef>
            </a:pPr>
            <a:r>
              <a:rPr lang="en-US" dirty="0"/>
              <a:t>This argument was rejected in Casino Pauma, but there is currently a more conservative NLRB that might consider this </a:t>
            </a:r>
            <a:r>
              <a:rPr lang="en-US" dirty="0" smtClean="0"/>
              <a:t>approach</a:t>
            </a:r>
            <a:endParaRPr lang="en-US" dirty="0"/>
          </a:p>
          <a:p>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14</a:t>
            </a:fld>
            <a:endParaRPr lang="en-US" dirty="0">
              <a:solidFill>
                <a:prstClr val="black"/>
              </a:solidFill>
            </a:endParaRPr>
          </a:p>
        </p:txBody>
      </p:sp>
      <p:sp>
        <p:nvSpPr>
          <p:cNvPr id="7" name="Title 1">
            <a:extLst>
              <a:ext uri="{FF2B5EF4-FFF2-40B4-BE49-F238E27FC236}">
                <a16:creationId xmlns:a16="http://schemas.microsoft.com/office/drawing/2014/main" xmlns="" id="{240463D8-BBC0-D64F-9DCE-D848482EDD7B}"/>
              </a:ext>
            </a:extLst>
          </p:cNvPr>
          <p:cNvSpPr>
            <a:spLocks noGrp="1"/>
          </p:cNvSpPr>
          <p:nvPr>
            <p:ph type="title"/>
          </p:nvPr>
        </p:nvSpPr>
        <p:spPr>
          <a:xfrm>
            <a:off x="355237" y="770719"/>
            <a:ext cx="8538671" cy="400110"/>
          </a:xfrm>
        </p:spPr>
        <p:txBody>
          <a:bodyPr>
            <a:noAutofit/>
          </a:bodyPr>
          <a:lstStyle/>
          <a:p>
            <a:r>
              <a:rPr lang="en-US" sz="2400" dirty="0"/>
              <a:t>NLRB DISCRETIONARY </a:t>
            </a:r>
            <a:r>
              <a:rPr lang="en-US" sz="2400" dirty="0" smtClean="0"/>
              <a:t>EXERCISE OF </a:t>
            </a:r>
            <a:r>
              <a:rPr lang="en-US" sz="2400" dirty="0"/>
              <a:t>JURISDICTION</a:t>
            </a:r>
          </a:p>
        </p:txBody>
      </p:sp>
    </p:spTree>
    <p:extLst>
      <p:ext uri="{BB962C8B-B14F-4D97-AF65-F5344CB8AC3E}">
        <p14:creationId xmlns:p14="http://schemas.microsoft.com/office/powerpoint/2010/main" val="30544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9" y="2810534"/>
            <a:ext cx="8412480" cy="1231106"/>
          </a:xfrm>
        </p:spPr>
        <p:txBody>
          <a:bodyPr/>
          <a:lstStyle/>
          <a:p>
            <a:pPr algn="ctr"/>
            <a:r>
              <a:rPr lang="en-US" sz="4000" dirty="0" smtClean="0"/>
              <a:t>General Principles: </a:t>
            </a:r>
            <a:br>
              <a:rPr lang="en-US" sz="4000" dirty="0" smtClean="0"/>
            </a:br>
            <a:r>
              <a:rPr lang="en-US" sz="4000" dirty="0" smtClean="0"/>
              <a:t>Tribal Sovereign Immunity</a:t>
            </a:r>
            <a:endParaRPr lang="en-US" sz="4000" dirty="0"/>
          </a:p>
        </p:txBody>
      </p:sp>
      <p:sp>
        <p:nvSpPr>
          <p:cNvPr id="3" name="Slide Number Placeholder 4"/>
          <p:cNvSpPr>
            <a:spLocks noGrp="1"/>
          </p:cNvSpPr>
          <p:nvPr>
            <p:ph type="sldNum" sz="quarter" idx="16"/>
          </p:nvPr>
        </p:nvSpPr>
        <p:spPr>
          <a:xfrm>
            <a:off x="7677017" y="6543925"/>
            <a:ext cx="100990" cy="138499"/>
          </a:xfrm>
        </p:spPr>
        <p:txBody>
          <a:bodyPr/>
          <a:lstStyle/>
          <a:p>
            <a:r>
              <a:rPr lang="en-US" dirty="0" smtClean="0">
                <a:solidFill>
                  <a:prstClr val="black"/>
                </a:solidFill>
              </a:rPr>
              <a:t>15</a:t>
            </a:r>
            <a:endParaRPr lang="en-US" dirty="0">
              <a:solidFill>
                <a:prstClr val="black"/>
              </a:solidFill>
            </a:endParaRPr>
          </a:p>
        </p:txBody>
      </p:sp>
    </p:spTree>
    <p:extLst>
      <p:ext uri="{BB962C8B-B14F-4D97-AF65-F5344CB8AC3E}">
        <p14:creationId xmlns:p14="http://schemas.microsoft.com/office/powerpoint/2010/main" val="426091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Application of Sovereign Immunity to Suit/Enforcement</a:t>
            </a:r>
            <a:endParaRPr lang="en-US"/>
          </a:p>
        </p:txBody>
      </p:sp>
      <p:sp>
        <p:nvSpPr>
          <p:cNvPr id="3" name="Content Placeholder 2"/>
          <p:cNvSpPr>
            <a:spLocks noGrp="1"/>
          </p:cNvSpPr>
          <p:nvPr>
            <p:ph sz="quarter" idx="13"/>
          </p:nvPr>
        </p:nvSpPr>
        <p:spPr>
          <a:xfrm>
            <a:off x="349334" y="1744618"/>
            <a:ext cx="8412480" cy="4572000"/>
          </a:xfrm>
        </p:spPr>
        <p:txBody>
          <a:bodyPr/>
          <a:lstStyle/>
          <a:p>
            <a:r>
              <a:rPr lang="en-US" altLang="en-US"/>
              <a:t>Even if federal statute applies, immunity to private </a:t>
            </a:r>
            <a:r>
              <a:rPr lang="en-US" altLang="en-US" smtClean="0"/>
              <a:t>suit unless:</a:t>
            </a:r>
            <a:endParaRPr lang="en-US" altLang="en-US"/>
          </a:p>
          <a:p>
            <a:pPr lvl="1"/>
            <a:r>
              <a:rPr lang="en-US" altLang="en-US" sz="2000" smtClean="0"/>
              <a:t>Congress </a:t>
            </a:r>
            <a:r>
              <a:rPr lang="en-US" altLang="en-US" sz="2000"/>
              <a:t>expressly authorized suit, or </a:t>
            </a:r>
          </a:p>
          <a:p>
            <a:pPr lvl="1"/>
            <a:r>
              <a:rPr lang="en-US" altLang="en-US" sz="2000"/>
              <a:t>Tribe clearly waived immunity</a:t>
            </a:r>
          </a:p>
          <a:p>
            <a:r>
              <a:rPr lang="en-US" altLang="en-US" smtClean="0"/>
              <a:t>Tribes not </a:t>
            </a:r>
            <a:r>
              <a:rPr lang="en-US" altLang="en-US"/>
              <a:t>immune </a:t>
            </a:r>
            <a:r>
              <a:rPr lang="en-US" altLang="en-US" smtClean="0"/>
              <a:t>to </a:t>
            </a:r>
            <a:r>
              <a:rPr lang="en-US" altLang="en-US"/>
              <a:t>suits by United States or federal enforcement action</a:t>
            </a:r>
          </a:p>
          <a:p>
            <a:r>
              <a:rPr lang="en-US" altLang="en-US"/>
              <a:t>Federal employment statutes generally provide for enforcement by federal agency</a:t>
            </a:r>
          </a:p>
          <a:p>
            <a:r>
              <a:rPr lang="en-US" altLang="en-US"/>
              <a:t>Defense requires sophisticated understanding of applicable employment and federal Indian </a:t>
            </a:r>
            <a:r>
              <a:rPr lang="en-US" altLang="en-US" smtClean="0"/>
              <a:t>law</a:t>
            </a:r>
          </a:p>
          <a:p>
            <a:r>
              <a:rPr lang="en-US" altLang="en-US" smtClean="0"/>
              <a:t>Contractual obligations may permit suit</a:t>
            </a:r>
            <a:endParaRPr lang="en-US" altLang="en-US"/>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16</a:t>
            </a:fld>
            <a:endParaRPr lang="en-US">
              <a:solidFill>
                <a:prstClr val="black"/>
              </a:solidFill>
            </a:endParaRPr>
          </a:p>
        </p:txBody>
      </p:sp>
    </p:spTree>
    <p:extLst>
      <p:ext uri="{BB962C8B-B14F-4D97-AF65-F5344CB8AC3E}">
        <p14:creationId xmlns:p14="http://schemas.microsoft.com/office/powerpoint/2010/main" val="458110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355237" y="770719"/>
            <a:ext cx="8412480" cy="923330"/>
          </a:xfrm>
        </p:spPr>
        <p:txBody>
          <a:bodyPr/>
          <a:lstStyle/>
          <a:p>
            <a:r>
              <a:rPr lang="en-US" altLang="en-US" smtClean="0"/>
              <a:t>	Conveying the Unique Nuances </a:t>
            </a:r>
            <a:br>
              <a:rPr lang="en-US" altLang="en-US" smtClean="0"/>
            </a:br>
            <a:r>
              <a:rPr lang="en-US" altLang="en-US" smtClean="0"/>
              <a:t>	Applicable to Tribes</a:t>
            </a:r>
            <a:endParaRPr lang="en-US" altLang="en-US"/>
          </a:p>
        </p:txBody>
      </p:sp>
      <p:sp>
        <p:nvSpPr>
          <p:cNvPr id="616451" name="Rectangle 3"/>
          <p:cNvSpPr>
            <a:spLocks noGrp="1" noChangeArrowheads="1"/>
          </p:cNvSpPr>
          <p:nvPr>
            <p:ph type="body" idx="13"/>
          </p:nvPr>
        </p:nvSpPr>
        <p:spPr/>
        <p:txBody>
          <a:bodyPr/>
          <a:lstStyle/>
          <a:p>
            <a:pPr lvl="1"/>
            <a:endParaRPr lang="en-US" altLang="en-US" sz="2400" dirty="0" smtClean="0"/>
          </a:p>
          <a:p>
            <a:pPr lvl="1"/>
            <a:r>
              <a:rPr lang="en-US" altLang="en-US" sz="2400" dirty="0" smtClean="0"/>
              <a:t>U.S. Department of Labor (</a:t>
            </a:r>
            <a:r>
              <a:rPr lang="en-US" altLang="en-US" sz="2400" dirty="0" err="1" smtClean="0"/>
              <a:t>DOL</a:t>
            </a:r>
            <a:r>
              <a:rPr lang="en-US" altLang="en-US" sz="2400" dirty="0" smtClean="0"/>
              <a:t>) contacted tribe alleging layoff in violation of Uniformed Services Employment and Reemployment Rights Act (</a:t>
            </a:r>
            <a:r>
              <a:rPr lang="en-US" altLang="en-US" sz="2400" dirty="0" err="1" smtClean="0"/>
              <a:t>USERRA</a:t>
            </a:r>
            <a:r>
              <a:rPr lang="en-US" altLang="en-US" sz="2400" dirty="0" smtClean="0"/>
              <a:t>)</a:t>
            </a:r>
          </a:p>
          <a:p>
            <a:pPr lvl="1"/>
            <a:r>
              <a:rPr lang="en-US" altLang="en-US" sz="2400" dirty="0" smtClean="0"/>
              <a:t>Prepared a polite but firm letter challenging </a:t>
            </a:r>
            <a:r>
              <a:rPr lang="en-US" altLang="en-US" sz="2400" dirty="0" err="1" smtClean="0"/>
              <a:t>DOL’s</a:t>
            </a:r>
            <a:r>
              <a:rPr lang="en-US" altLang="en-US" sz="2400" dirty="0" smtClean="0"/>
              <a:t> position</a:t>
            </a:r>
          </a:p>
          <a:p>
            <a:pPr lvl="2"/>
            <a:r>
              <a:rPr lang="en-US" altLang="en-US" sz="1800" dirty="0" smtClean="0"/>
              <a:t>Tribe’s sovereign immunity barred enforcement (because only employee, not </a:t>
            </a:r>
            <a:r>
              <a:rPr lang="en-US" altLang="en-US" sz="1800" dirty="0" err="1" smtClean="0"/>
              <a:t>DOL</a:t>
            </a:r>
            <a:r>
              <a:rPr lang="en-US" altLang="en-US" sz="1800" dirty="0" smtClean="0"/>
              <a:t> can sue under </a:t>
            </a:r>
            <a:r>
              <a:rPr lang="en-US" altLang="en-US" sz="1800" dirty="0" err="1" smtClean="0"/>
              <a:t>USERRA</a:t>
            </a:r>
            <a:r>
              <a:rPr lang="en-US" altLang="en-US" sz="1800" dirty="0" smtClean="0"/>
              <a:t>)</a:t>
            </a:r>
          </a:p>
          <a:p>
            <a:pPr lvl="2"/>
            <a:r>
              <a:rPr lang="en-US" altLang="en-US" sz="1800" dirty="0" smtClean="0"/>
              <a:t>Application of </a:t>
            </a:r>
            <a:r>
              <a:rPr lang="en-US" altLang="en-US" sz="1800" dirty="0" err="1" smtClean="0"/>
              <a:t>USERRA</a:t>
            </a:r>
            <a:r>
              <a:rPr lang="en-US" altLang="en-US" sz="1800" dirty="0" smtClean="0"/>
              <a:t> interfered with self-governance</a:t>
            </a:r>
          </a:p>
          <a:p>
            <a:pPr lvl="2"/>
            <a:r>
              <a:rPr lang="en-US" altLang="en-US" sz="1800" dirty="0" smtClean="0"/>
              <a:t>Tribe’s action did not violate </a:t>
            </a:r>
            <a:r>
              <a:rPr lang="en-US" altLang="en-US" sz="1800" dirty="0" err="1" smtClean="0"/>
              <a:t>USERRA</a:t>
            </a:r>
            <a:endParaRPr lang="en-US" altLang="en-US" sz="1800" dirty="0" smtClean="0"/>
          </a:p>
          <a:p>
            <a:pPr lvl="1"/>
            <a:r>
              <a:rPr lang="en-US" altLang="en-US" sz="2400" dirty="0" smtClean="0"/>
              <a:t>Four days later, </a:t>
            </a:r>
            <a:r>
              <a:rPr lang="en-US" altLang="en-US" sz="2400" dirty="0" err="1" smtClean="0"/>
              <a:t>DOL</a:t>
            </a:r>
            <a:r>
              <a:rPr lang="en-US" altLang="en-US" sz="2400" dirty="0" smtClean="0"/>
              <a:t> closed the case with thanks for the "excellent explanations" provided </a:t>
            </a:r>
            <a:endParaRPr lang="en-US" altLang="en-US" sz="2400" dirty="0"/>
          </a:p>
        </p:txBody>
      </p:sp>
      <p:sp>
        <p:nvSpPr>
          <p:cNvPr id="4" name="Slide Number Placeholder 4"/>
          <p:cNvSpPr>
            <a:spLocks noGrp="1"/>
          </p:cNvSpPr>
          <p:nvPr>
            <p:ph type="sldNum" sz="quarter" idx="16"/>
          </p:nvPr>
        </p:nvSpPr>
        <p:spPr/>
        <p:txBody>
          <a:bodyPr/>
          <a:lstStyle/>
          <a:p>
            <a:fld id="{D34DACC3-9742-4940-92E6-4CAB853A3218}" type="slidenum">
              <a:rPr lang="en-US" smtClean="0"/>
              <a:t>17</a:t>
            </a:fld>
            <a:endParaRPr lang="en-US"/>
          </a:p>
        </p:txBody>
      </p:sp>
    </p:spTree>
    <p:extLst>
      <p:ext uri="{BB962C8B-B14F-4D97-AF65-F5344CB8AC3E}">
        <p14:creationId xmlns:p14="http://schemas.microsoft.com/office/powerpoint/2010/main" val="378185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Immunity Of Tribal Employees</a:t>
            </a:r>
            <a:endParaRPr lang="en-US"/>
          </a:p>
        </p:txBody>
      </p:sp>
      <p:sp>
        <p:nvSpPr>
          <p:cNvPr id="3" name="Content Placeholder 2"/>
          <p:cNvSpPr>
            <a:spLocks noGrp="1"/>
          </p:cNvSpPr>
          <p:nvPr>
            <p:ph sz="quarter" idx="13"/>
          </p:nvPr>
        </p:nvSpPr>
        <p:spPr/>
        <p:txBody>
          <a:bodyPr/>
          <a:lstStyle/>
          <a:p>
            <a:r>
              <a:rPr lang="en-US" altLang="en-US" smtClean="0"/>
              <a:t>Indian tribes and their governmental and commercial entities are immune, even when sued for acts of their employees </a:t>
            </a:r>
          </a:p>
          <a:p>
            <a:r>
              <a:rPr lang="en-US" altLang="en-US" smtClean="0"/>
              <a:t>Until recently, employees have generally enjoyed that immunity while acting in the course and scope of their duties for the tribe </a:t>
            </a:r>
            <a:endParaRPr lang="en-US" altLang="en-US"/>
          </a:p>
        </p:txBody>
      </p:sp>
      <p:sp>
        <p:nvSpPr>
          <p:cNvPr id="5" name="Slide Number Placeholder 4"/>
          <p:cNvSpPr>
            <a:spLocks noGrp="1"/>
          </p:cNvSpPr>
          <p:nvPr>
            <p:ph type="sldNum" sz="quarter" idx="16"/>
          </p:nvPr>
        </p:nvSpPr>
        <p:spPr/>
        <p:txBody>
          <a:bodyPr/>
          <a:lstStyle/>
          <a:p>
            <a:fld id="{D34DACC3-9742-4940-92E6-4CAB853A3218}" type="slidenum">
              <a:rPr lang="en-US" smtClean="0"/>
              <a:t>18</a:t>
            </a:fld>
            <a:endParaRPr lang="en-US"/>
          </a:p>
        </p:txBody>
      </p:sp>
    </p:spTree>
    <p:extLst>
      <p:ext uri="{BB962C8B-B14F-4D97-AF65-F5344CB8AC3E}">
        <p14:creationId xmlns:p14="http://schemas.microsoft.com/office/powerpoint/2010/main" val="794243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4DACC3-9742-4940-92E6-4CAB853A3218}" type="slidenum">
              <a:rPr lang="en-US" smtClean="0"/>
              <a:t>19</a:t>
            </a:fld>
            <a:endParaRPr lang="en-US"/>
          </a:p>
        </p:txBody>
      </p:sp>
      <p:sp>
        <p:nvSpPr>
          <p:cNvPr id="5" name="Content Placeholder 4"/>
          <p:cNvSpPr>
            <a:spLocks noGrp="1"/>
          </p:cNvSpPr>
          <p:nvPr>
            <p:ph sz="quarter" idx="14"/>
          </p:nvPr>
        </p:nvSpPr>
        <p:spPr/>
        <p:txBody>
          <a:bodyPr/>
          <a:lstStyle/>
          <a:p>
            <a:pPr indent="-457200"/>
            <a:r>
              <a:rPr lang="en-US" smtClean="0"/>
              <a:t>Real risk that employees can face personal suits</a:t>
            </a:r>
          </a:p>
          <a:p>
            <a:pPr indent="-457200"/>
            <a:r>
              <a:rPr lang="en-US" smtClean="0"/>
              <a:t>Tribes should double-check insurance to ensure coverage of individuals</a:t>
            </a:r>
          </a:p>
          <a:p>
            <a:pPr indent="-457200"/>
            <a:r>
              <a:rPr lang="en-US" smtClean="0"/>
              <a:t>The tribe’s immunity does not in all cases protect officers and employees</a:t>
            </a:r>
          </a:p>
        </p:txBody>
      </p:sp>
      <p:sp>
        <p:nvSpPr>
          <p:cNvPr id="2" name="Title 1"/>
          <p:cNvSpPr>
            <a:spLocks noGrp="1"/>
          </p:cNvSpPr>
          <p:nvPr>
            <p:ph type="title"/>
          </p:nvPr>
        </p:nvSpPr>
        <p:spPr/>
        <p:txBody>
          <a:bodyPr/>
          <a:lstStyle/>
          <a:p>
            <a:r>
              <a:rPr lang="en-US" smtClean="0"/>
              <a:t>Employee Risk of Lack of Immunity</a:t>
            </a:r>
            <a:endParaRPr lang="en-US"/>
          </a:p>
        </p:txBody>
      </p:sp>
    </p:spTree>
    <p:extLst>
      <p:ext uri="{BB962C8B-B14F-4D97-AF65-F5344CB8AC3E}">
        <p14:creationId xmlns:p14="http://schemas.microsoft.com/office/powerpoint/2010/main" val="3426413529"/>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9" y="2810534"/>
            <a:ext cx="8412480" cy="1846659"/>
          </a:xfrm>
        </p:spPr>
        <p:txBody>
          <a:bodyPr/>
          <a:lstStyle/>
          <a:p>
            <a:pPr algn="ctr"/>
            <a:r>
              <a:rPr lang="en-US" sz="4000" dirty="0" smtClean="0"/>
              <a:t>General Principles: Applicability of Tribal, State, and Federal laws</a:t>
            </a:r>
            <a:endParaRPr lang="en-US" sz="4000" dirty="0"/>
          </a:p>
        </p:txBody>
      </p:sp>
      <p:sp>
        <p:nvSpPr>
          <p:cNvPr id="3" name="Slide Number Placeholder 4"/>
          <p:cNvSpPr>
            <a:spLocks noGrp="1"/>
          </p:cNvSpPr>
          <p:nvPr>
            <p:ph type="sldNum" sz="quarter" idx="16"/>
          </p:nvPr>
        </p:nvSpPr>
        <p:spPr>
          <a:xfrm>
            <a:off x="7723505" y="6543925"/>
            <a:ext cx="54502" cy="138499"/>
          </a:xfrm>
        </p:spPr>
        <p:txBody>
          <a:bodyPr/>
          <a:lstStyle/>
          <a:p>
            <a:r>
              <a:rPr lang="en-US" dirty="0">
                <a:solidFill>
                  <a:prstClr val="black"/>
                </a:solidFill>
              </a:rPr>
              <a:t>2</a:t>
            </a:r>
          </a:p>
        </p:txBody>
      </p:sp>
    </p:spTree>
    <p:extLst>
      <p:ext uri="{BB962C8B-B14F-4D97-AF65-F5344CB8AC3E}">
        <p14:creationId xmlns:p14="http://schemas.microsoft.com/office/powerpoint/2010/main" val="168752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6" y="770719"/>
            <a:ext cx="8474131" cy="923330"/>
          </a:xfrm>
        </p:spPr>
        <p:txBody>
          <a:bodyPr/>
          <a:lstStyle/>
          <a:p>
            <a:r>
              <a:rPr lang="en-US" smtClean="0"/>
              <a:t>Suits Against Employees: Off Reservation Activities</a:t>
            </a:r>
            <a:endParaRPr lang="en-US"/>
          </a:p>
        </p:txBody>
      </p:sp>
      <p:sp>
        <p:nvSpPr>
          <p:cNvPr id="4" name="Content Placeholder 3"/>
          <p:cNvSpPr>
            <a:spLocks noGrp="1"/>
          </p:cNvSpPr>
          <p:nvPr>
            <p:ph sz="quarter" idx="13"/>
          </p:nvPr>
        </p:nvSpPr>
        <p:spPr>
          <a:xfrm>
            <a:off x="292497" y="1318715"/>
            <a:ext cx="8412480" cy="5101749"/>
          </a:xfrm>
        </p:spPr>
        <p:txBody>
          <a:bodyPr/>
          <a:lstStyle/>
          <a:p>
            <a:endParaRPr lang="en-US" sz="2400" i="1" smtClean="0"/>
          </a:p>
          <a:p>
            <a:r>
              <a:rPr lang="en-US" sz="2400" i="1" smtClean="0"/>
              <a:t>Lewis v. Clark </a:t>
            </a:r>
            <a:r>
              <a:rPr lang="en-US" sz="2400" smtClean="0"/>
              <a:t>(SCOTUS, 2017)</a:t>
            </a:r>
          </a:p>
          <a:p>
            <a:pPr lvl="1"/>
            <a:r>
              <a:rPr lang="en-US" smtClean="0"/>
              <a:t>Auto accident involving limousine driver employed by the tribal gaming authority, occurred off reservation lands</a:t>
            </a:r>
          </a:p>
          <a:p>
            <a:pPr lvl="1"/>
            <a:r>
              <a:rPr lang="en-US" smtClean="0"/>
              <a:t>Suit against limousine driver individually for negligence</a:t>
            </a:r>
          </a:p>
          <a:p>
            <a:pPr lvl="1"/>
            <a:r>
              <a:rPr lang="en-US" b="1" u="sng" smtClean="0"/>
              <a:t>Question</a:t>
            </a:r>
            <a:r>
              <a:rPr lang="en-US" smtClean="0"/>
              <a:t>: Does tribal sovereign immunity bar individual-capacity damages against tribal employees for torts committed within the scope of their employment?</a:t>
            </a:r>
          </a:p>
          <a:p>
            <a:pPr lvl="1"/>
            <a:r>
              <a:rPr lang="en-US" b="1" u="sng" smtClean="0"/>
              <a:t>NO</a:t>
            </a:r>
            <a:r>
              <a:rPr lang="en-US" smtClean="0"/>
              <a:t>:</a:t>
            </a:r>
          </a:p>
          <a:p>
            <a:pPr lvl="2"/>
            <a:r>
              <a:rPr lang="en-US" smtClean="0"/>
              <a:t>Tribe (sovereign) was not the real party in interest</a:t>
            </a:r>
          </a:p>
          <a:p>
            <a:pPr lvl="2"/>
            <a:r>
              <a:rPr lang="en-US" smtClean="0"/>
              <a:t>An off-reservation tort suit against employee in individual capacity “will not require action by the sovereign or disturb the sovereign's property…”</a:t>
            </a:r>
          </a:p>
          <a:p>
            <a:pPr lvl="2"/>
            <a:r>
              <a:rPr lang="en-US" smtClean="0"/>
              <a:t>Tribe's decision to indemnify employee did not cloak employee with immunity</a:t>
            </a:r>
          </a:p>
          <a:p>
            <a:pPr lvl="1"/>
            <a:endParaRPr lang="en-US" sz="2000" smtClean="0"/>
          </a:p>
        </p:txBody>
      </p:sp>
      <p:sp>
        <p:nvSpPr>
          <p:cNvPr id="5" name="Slide Number Placeholder 4"/>
          <p:cNvSpPr>
            <a:spLocks noGrp="1"/>
          </p:cNvSpPr>
          <p:nvPr>
            <p:ph type="sldNum" sz="quarter" idx="16"/>
          </p:nvPr>
        </p:nvSpPr>
        <p:spPr>
          <a:xfrm>
            <a:off x="7636943" y="6543925"/>
            <a:ext cx="141064" cy="138499"/>
          </a:xfrm>
        </p:spPr>
        <p:txBody>
          <a:bodyPr/>
          <a:lstStyle/>
          <a:p>
            <a:fld id="{D34DACC3-9742-4940-92E6-4CAB853A3218}" type="slidenum">
              <a:rPr lang="en-US" smtClean="0"/>
              <a:t>20</a:t>
            </a:fld>
            <a:endParaRPr lang="en-US"/>
          </a:p>
        </p:txBody>
      </p:sp>
    </p:spTree>
    <p:extLst>
      <p:ext uri="{BB962C8B-B14F-4D97-AF65-F5344CB8AC3E}">
        <p14:creationId xmlns:p14="http://schemas.microsoft.com/office/powerpoint/2010/main" val="414958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lnSpc>
                <a:spcPct val="90000"/>
              </a:lnSpc>
            </a:pPr>
            <a:endParaRPr lang="en-US" i="1" smtClean="0"/>
          </a:p>
          <a:p>
            <a:pPr>
              <a:lnSpc>
                <a:spcPct val="90000"/>
              </a:lnSpc>
            </a:pPr>
            <a:r>
              <a:rPr lang="en-US" i="1" smtClean="0"/>
              <a:t>Maxwell </a:t>
            </a:r>
            <a:r>
              <a:rPr lang="en-US" i="1"/>
              <a:t>v. County of San Diego </a:t>
            </a:r>
            <a:r>
              <a:rPr lang="en-US" smtClean="0"/>
              <a:t>(9th Cir, 2012</a:t>
            </a:r>
            <a:r>
              <a:rPr lang="en-US"/>
              <a:t>)</a:t>
            </a:r>
            <a:endParaRPr lang="en-US" i="1"/>
          </a:p>
          <a:p>
            <a:pPr lvl="1">
              <a:lnSpc>
                <a:spcPct val="90000"/>
              </a:lnSpc>
            </a:pPr>
            <a:r>
              <a:rPr lang="en-US" sz="2200"/>
              <a:t>Paramedics employed by the Viejas Band of Kumeyaay Indians Tribal Fire Department were not protected by immunity</a:t>
            </a:r>
          </a:p>
          <a:p>
            <a:pPr lvl="1">
              <a:lnSpc>
                <a:spcPct val="90000"/>
              </a:lnSpc>
            </a:pPr>
            <a:r>
              <a:rPr lang="en-US" sz="2200"/>
              <a:t>Claims were for gross negligence, seeking only money damages from the employees</a:t>
            </a:r>
          </a:p>
          <a:p>
            <a:pPr lvl="1">
              <a:lnSpc>
                <a:spcPct val="90000"/>
              </a:lnSpc>
            </a:pPr>
            <a:r>
              <a:rPr lang="en-US" sz="2200"/>
              <a:t>Claim of waiver of tribal sovereign immunity was rejected by 9th Circuit</a:t>
            </a:r>
          </a:p>
          <a:p>
            <a:pPr lvl="1">
              <a:lnSpc>
                <a:spcPct val="90000"/>
              </a:lnSpc>
            </a:pPr>
            <a:r>
              <a:rPr lang="en-US" sz="2200"/>
              <a:t>Waivers must be explicit and unequivocal but …..</a:t>
            </a:r>
          </a:p>
          <a:p>
            <a:pPr lvl="2">
              <a:lnSpc>
                <a:spcPct val="90000"/>
              </a:lnSpc>
            </a:pPr>
            <a:r>
              <a:rPr lang="en-US" sz="1800"/>
              <a:t>Tribal paramedics do not enjoy tribal sovereign immunity because remedy would operate against them, not Tribe</a:t>
            </a:r>
          </a:p>
          <a:p>
            <a:pPr lvl="2">
              <a:lnSpc>
                <a:spcPct val="90000"/>
              </a:lnSpc>
            </a:pPr>
            <a:r>
              <a:rPr lang="en-US" sz="1800"/>
              <a:t>Grossly negligent acts committed outside tribal land pursuant to agreement with non-tribal entity</a:t>
            </a:r>
          </a:p>
          <a:p>
            <a:pPr lvl="2">
              <a:lnSpc>
                <a:spcPct val="90000"/>
              </a:lnSpc>
            </a:pPr>
            <a:r>
              <a:rPr lang="en-US" sz="1800"/>
              <a:t>Damage award against employees: minimal effect on tribe</a:t>
            </a:r>
          </a:p>
          <a:p>
            <a:pPr lvl="1">
              <a:lnSpc>
                <a:spcPct val="90000"/>
              </a:lnSpc>
            </a:pPr>
            <a:r>
              <a:rPr lang="en-US" sz="2200"/>
              <a:t>Tragic facts led court to search for </a:t>
            </a:r>
            <a:r>
              <a:rPr lang="en-US" sz="2200" smtClean="0"/>
              <a:t>remedy</a:t>
            </a:r>
            <a:endParaRPr lang="en-US" altLang="en-US" i="1" smtClean="0"/>
          </a:p>
          <a:p>
            <a:pPr>
              <a:lnSpc>
                <a:spcPct val="90000"/>
              </a:lnSpc>
            </a:pPr>
            <a:endParaRPr lang="en-US"/>
          </a:p>
        </p:txBody>
      </p:sp>
      <p:sp>
        <p:nvSpPr>
          <p:cNvPr id="5" name="Slide Number Placeholder 4"/>
          <p:cNvSpPr>
            <a:spLocks noGrp="1"/>
          </p:cNvSpPr>
          <p:nvPr>
            <p:ph type="sldNum" sz="quarter" idx="16"/>
          </p:nvPr>
        </p:nvSpPr>
        <p:spPr/>
        <p:txBody>
          <a:bodyPr/>
          <a:lstStyle/>
          <a:p>
            <a:fld id="{D34DACC3-9742-4940-92E6-4CAB853A3218}" type="slidenum">
              <a:rPr lang="en-US" smtClean="0"/>
              <a:t>21</a:t>
            </a:fld>
            <a:endParaRPr lang="en-US"/>
          </a:p>
        </p:txBody>
      </p:sp>
      <p:sp>
        <p:nvSpPr>
          <p:cNvPr id="6" name="Title 1"/>
          <p:cNvSpPr>
            <a:spLocks noGrp="1"/>
          </p:cNvSpPr>
          <p:nvPr>
            <p:ph type="title"/>
          </p:nvPr>
        </p:nvSpPr>
        <p:spPr>
          <a:xfrm>
            <a:off x="355237" y="770719"/>
            <a:ext cx="8412480" cy="923330"/>
          </a:xfrm>
        </p:spPr>
        <p:txBody>
          <a:bodyPr/>
          <a:lstStyle/>
          <a:p>
            <a:r>
              <a:rPr lang="en-US" smtClean="0"/>
              <a:t>Suits Against Employees: Off Reservation Activities</a:t>
            </a:r>
            <a:endParaRPr lang="en-US"/>
          </a:p>
        </p:txBody>
      </p:sp>
    </p:spTree>
    <p:extLst>
      <p:ext uri="{BB962C8B-B14F-4D97-AF65-F5344CB8AC3E}">
        <p14:creationId xmlns:p14="http://schemas.microsoft.com/office/powerpoint/2010/main" val="4121417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altLang="en-US" i="1" dirty="0" smtClean="0"/>
          </a:p>
          <a:p>
            <a:r>
              <a:rPr lang="en-US" altLang="en-US" i="1" dirty="0" err="1" smtClean="0"/>
              <a:t>Pistor</a:t>
            </a:r>
            <a:r>
              <a:rPr lang="en-US" altLang="en-US" i="1" dirty="0" smtClean="0"/>
              <a:t> </a:t>
            </a:r>
            <a:r>
              <a:rPr lang="en-US" altLang="en-US" i="1" dirty="0"/>
              <a:t>v. Garcia </a:t>
            </a:r>
            <a:r>
              <a:rPr lang="en-US" altLang="en-US" dirty="0" smtClean="0"/>
              <a:t>(9th Cir, 2015</a:t>
            </a:r>
            <a:r>
              <a:rPr lang="en-US" altLang="en-US" dirty="0"/>
              <a:t>):  </a:t>
            </a:r>
            <a:endParaRPr lang="en-US" altLang="en-US" dirty="0" smtClean="0"/>
          </a:p>
          <a:p>
            <a:pPr lvl="1"/>
            <a:r>
              <a:rPr lang="en-US" altLang="en-US" dirty="0" smtClean="0"/>
              <a:t>9th Circuit clarification, following </a:t>
            </a:r>
            <a:r>
              <a:rPr lang="en-US" altLang="en-US" i="1" dirty="0" smtClean="0"/>
              <a:t>Maxwell</a:t>
            </a:r>
            <a:r>
              <a:rPr lang="en-US" altLang="en-US" dirty="0" smtClean="0"/>
              <a:t> decision</a:t>
            </a:r>
          </a:p>
          <a:p>
            <a:pPr lvl="1"/>
            <a:r>
              <a:rPr lang="en-US" altLang="en-US" dirty="0" smtClean="0"/>
              <a:t>Gamblers arrested and detained at tribal casino sued tribal police chief, tribal gaming office inspector and casino general manager</a:t>
            </a:r>
          </a:p>
          <a:p>
            <a:pPr lvl="2"/>
            <a:r>
              <a:rPr lang="en-US" altLang="en-US" dirty="0" smtClean="0"/>
              <a:t>Alleged federal violations (4th and 14th Amendment) and state-law based violations (battery, false imprisonment, conversion, defamation, trespass to chattels and negligence)</a:t>
            </a:r>
          </a:p>
          <a:p>
            <a:pPr lvl="1"/>
            <a:r>
              <a:rPr lang="en-US" altLang="en-US" dirty="0" smtClean="0"/>
              <a:t>Under </a:t>
            </a:r>
            <a:r>
              <a:rPr lang="en-US" altLang="en-US" i="1" dirty="0" smtClean="0"/>
              <a:t>Maxwell’s</a:t>
            </a:r>
            <a:r>
              <a:rPr lang="en-US" altLang="en-US" dirty="0" smtClean="0"/>
              <a:t> “</a:t>
            </a:r>
            <a:r>
              <a:rPr lang="en-US" altLang="en-US" dirty="0" smtClean="0"/>
              <a:t>remedy-focused” “analysis</a:t>
            </a:r>
            <a:r>
              <a:rPr lang="en-US" altLang="en-US" dirty="0" smtClean="0"/>
              <a:t>, </a:t>
            </a:r>
            <a:r>
              <a:rPr lang="en-US" altLang="en-US" dirty="0"/>
              <a:t>n</a:t>
            </a:r>
            <a:r>
              <a:rPr lang="en-US" altLang="en-US" dirty="0" smtClean="0"/>
              <a:t>o </a:t>
            </a:r>
            <a:r>
              <a:rPr lang="en-US" altLang="en-US" dirty="0"/>
              <a:t>sovereign immunity for </a:t>
            </a:r>
            <a:r>
              <a:rPr lang="en-US" altLang="en-US" dirty="0" smtClean="0"/>
              <a:t>these employees when sued in their </a:t>
            </a:r>
            <a:r>
              <a:rPr lang="en-US" altLang="en-US" dirty="0"/>
              <a:t>individual capacities  </a:t>
            </a:r>
            <a:endParaRPr lang="en-US" altLang="en-US" dirty="0" smtClean="0"/>
          </a:p>
          <a:p>
            <a:pPr lvl="1"/>
            <a:r>
              <a:rPr lang="en-US" altLang="en-US" dirty="0" smtClean="0"/>
              <a:t>Court expressly noted care must be taken to ensure that judgment resulting from suit would not affect tribal public treasury or domain, interfere with tribe's public administration, or restrain the tribe from acting or compel it to act</a:t>
            </a:r>
            <a:endParaRPr lang="en-US" altLang="en-US" dirty="0"/>
          </a:p>
          <a:p>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t>22</a:t>
            </a:fld>
            <a:endParaRPr lang="en-US" dirty="0"/>
          </a:p>
        </p:txBody>
      </p:sp>
      <p:sp>
        <p:nvSpPr>
          <p:cNvPr id="6" name="Title 1"/>
          <p:cNvSpPr>
            <a:spLocks noGrp="1"/>
          </p:cNvSpPr>
          <p:nvPr>
            <p:ph type="title"/>
          </p:nvPr>
        </p:nvSpPr>
        <p:spPr>
          <a:xfrm>
            <a:off x="355237" y="770719"/>
            <a:ext cx="8412480" cy="923330"/>
          </a:xfrm>
        </p:spPr>
        <p:txBody>
          <a:bodyPr/>
          <a:lstStyle/>
          <a:p>
            <a:r>
              <a:rPr lang="en-US" smtClean="0"/>
              <a:t>Suits Against Employees: Off Reservation Activities</a:t>
            </a:r>
            <a:endParaRPr lang="en-US"/>
          </a:p>
        </p:txBody>
      </p:sp>
    </p:spTree>
    <p:extLst>
      <p:ext uri="{BB962C8B-B14F-4D97-AF65-F5344CB8AC3E}">
        <p14:creationId xmlns:p14="http://schemas.microsoft.com/office/powerpoint/2010/main" val="3382386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9" y="2810534"/>
            <a:ext cx="8412480" cy="615553"/>
          </a:xfrm>
        </p:spPr>
        <p:txBody>
          <a:bodyPr/>
          <a:lstStyle/>
          <a:p>
            <a:pPr algn="ctr"/>
            <a:r>
              <a:rPr lang="en-US" sz="4000" dirty="0" smtClean="0"/>
              <a:t>Best Practices</a:t>
            </a:r>
            <a:endParaRPr lang="en-US" sz="4000" dirty="0"/>
          </a:p>
        </p:txBody>
      </p:sp>
      <p:sp>
        <p:nvSpPr>
          <p:cNvPr id="3" name="Slide Number Placeholder 4"/>
          <p:cNvSpPr>
            <a:spLocks noGrp="1"/>
          </p:cNvSpPr>
          <p:nvPr>
            <p:ph type="sldNum" sz="quarter" idx="16"/>
          </p:nvPr>
        </p:nvSpPr>
        <p:spPr>
          <a:xfrm>
            <a:off x="7669003" y="6543925"/>
            <a:ext cx="109004" cy="138499"/>
          </a:xfrm>
        </p:spPr>
        <p:txBody>
          <a:bodyPr/>
          <a:lstStyle/>
          <a:p>
            <a:r>
              <a:rPr lang="en-US" dirty="0" smtClean="0"/>
              <a:t>23</a:t>
            </a:r>
            <a:endParaRPr lang="en-US" dirty="0"/>
          </a:p>
        </p:txBody>
      </p:sp>
    </p:spTree>
    <p:extLst>
      <p:ext uri="{BB962C8B-B14F-4D97-AF65-F5344CB8AC3E}">
        <p14:creationId xmlns:p14="http://schemas.microsoft.com/office/powerpoint/2010/main" val="2616100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smtClean="0"/>
              <a:t>Best Practices: Tribal Governments</a:t>
            </a:r>
            <a:endParaRPr lang="en-US" dirty="0"/>
          </a:p>
        </p:txBody>
      </p:sp>
      <p:sp>
        <p:nvSpPr>
          <p:cNvPr id="3" name="Content Placeholder 2"/>
          <p:cNvSpPr>
            <a:spLocks noGrp="1"/>
          </p:cNvSpPr>
          <p:nvPr>
            <p:ph sz="quarter" idx="13"/>
          </p:nvPr>
        </p:nvSpPr>
        <p:spPr/>
        <p:txBody>
          <a:bodyPr/>
          <a:lstStyle/>
          <a:p>
            <a:r>
              <a:rPr lang="en-US" dirty="0" smtClean="0"/>
              <a:t>Adopt tribal laws and regulations that mirror federal law, where possible</a:t>
            </a:r>
          </a:p>
          <a:p>
            <a:pPr lvl="1"/>
            <a:r>
              <a:rPr lang="en-US" dirty="0" smtClean="0"/>
              <a:t>Tribal sovereignty always primary consideration</a:t>
            </a:r>
          </a:p>
          <a:p>
            <a:pPr lvl="1"/>
            <a:r>
              <a:rPr lang="en-US" dirty="0" smtClean="0"/>
              <a:t>Can extend beyond employee handbooks</a:t>
            </a:r>
          </a:p>
          <a:p>
            <a:r>
              <a:rPr lang="en-US" dirty="0" smtClean="0"/>
              <a:t>Include sovereignty statement</a:t>
            </a:r>
          </a:p>
          <a:p>
            <a:pPr lvl="1"/>
            <a:r>
              <a:rPr lang="en-US" dirty="0" smtClean="0"/>
              <a:t>Expressly state no waiver of sovereign immunity</a:t>
            </a:r>
          </a:p>
          <a:p>
            <a:r>
              <a:rPr lang="en-US" dirty="0" smtClean="0"/>
              <a:t>In doing so, be careful not to concede applicability of federal statutes</a:t>
            </a:r>
          </a:p>
          <a:p>
            <a:pPr lvl="1"/>
            <a:r>
              <a:rPr lang="en-US" dirty="0" smtClean="0"/>
              <a:t>NOT: “The Tribe </a:t>
            </a:r>
            <a:r>
              <a:rPr lang="en-US" i="1" dirty="0" smtClean="0"/>
              <a:t>follows</a:t>
            </a:r>
            <a:r>
              <a:rPr lang="en-US" dirty="0" smtClean="0"/>
              <a:t> the </a:t>
            </a:r>
            <a:r>
              <a:rPr lang="en-US" dirty="0" err="1" smtClean="0"/>
              <a:t>FMLA</a:t>
            </a:r>
            <a:r>
              <a:rPr lang="en-US" dirty="0" smtClean="0"/>
              <a:t>”</a:t>
            </a:r>
          </a:p>
          <a:p>
            <a:pPr lvl="1"/>
            <a:r>
              <a:rPr lang="en-US" dirty="0" smtClean="0"/>
              <a:t>NOT: “The Tribe </a:t>
            </a:r>
            <a:r>
              <a:rPr lang="en-US" i="1" dirty="0" smtClean="0"/>
              <a:t>is governed by</a:t>
            </a:r>
            <a:r>
              <a:rPr lang="en-US" dirty="0" smtClean="0"/>
              <a:t> the </a:t>
            </a:r>
            <a:r>
              <a:rPr lang="en-US" dirty="0" err="1" smtClean="0"/>
              <a:t>FMLA</a:t>
            </a:r>
            <a:r>
              <a:rPr lang="en-US" dirty="0" smtClean="0"/>
              <a:t>”</a:t>
            </a:r>
          </a:p>
          <a:p>
            <a:pPr lvl="1"/>
            <a:r>
              <a:rPr lang="en-US" dirty="0" smtClean="0"/>
              <a:t>DO: adopt consistent practices without referencing federal law</a:t>
            </a:r>
          </a:p>
          <a:p>
            <a:r>
              <a:rPr lang="en-US" dirty="0" smtClean="0"/>
              <a:t>Adopt (and apply) fair procedures for resolving disputes</a:t>
            </a:r>
          </a:p>
          <a:p>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t>24</a:t>
            </a:fld>
            <a:endParaRPr lang="en-US"/>
          </a:p>
        </p:txBody>
      </p:sp>
    </p:spTree>
    <p:extLst>
      <p:ext uri="{BB962C8B-B14F-4D97-AF65-F5344CB8AC3E}">
        <p14:creationId xmlns:p14="http://schemas.microsoft.com/office/powerpoint/2010/main" val="731415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800" dirty="0"/>
              <a:t>Tribal leaders and human resources managers have many things to consider when drafting employment </a:t>
            </a:r>
            <a:r>
              <a:rPr lang="en-US" sz="2800" dirty="0" smtClean="0"/>
              <a:t>policies, forms, and contracts </a:t>
            </a:r>
            <a:r>
              <a:rPr lang="en-US" sz="2800" dirty="0"/>
              <a:t>that: </a:t>
            </a:r>
          </a:p>
          <a:p>
            <a:pPr lvl="1"/>
            <a:r>
              <a:rPr lang="en-US" sz="2400" dirty="0" smtClean="0"/>
              <a:t>Reflect </a:t>
            </a:r>
            <a:r>
              <a:rPr lang="en-US" sz="2400" dirty="0"/>
              <a:t>applicable laws, traditions, and customs; </a:t>
            </a:r>
          </a:p>
          <a:p>
            <a:pPr lvl="1"/>
            <a:r>
              <a:rPr lang="en-US" sz="2400" dirty="0" smtClean="0"/>
              <a:t>Clearly </a:t>
            </a:r>
            <a:r>
              <a:rPr lang="en-US" sz="2400" dirty="0"/>
              <a:t>communicate established employment practices and procedures; </a:t>
            </a:r>
          </a:p>
          <a:p>
            <a:pPr lvl="1"/>
            <a:r>
              <a:rPr lang="en-US" sz="2400" dirty="0" smtClean="0"/>
              <a:t>Fairly </a:t>
            </a:r>
            <a:r>
              <a:rPr lang="en-US" sz="2400" dirty="0"/>
              <a:t>promote and protect the interests of the tribe or tribal enterprise; and </a:t>
            </a:r>
          </a:p>
          <a:p>
            <a:pPr lvl="1"/>
            <a:r>
              <a:rPr lang="en-US" sz="2400" dirty="0" smtClean="0"/>
              <a:t>Support </a:t>
            </a:r>
            <a:r>
              <a:rPr lang="en-US" sz="2400" dirty="0"/>
              <a:t>employee </a:t>
            </a:r>
            <a:r>
              <a:rPr lang="en-US" sz="2400" dirty="0" smtClean="0"/>
              <a:t>morale</a:t>
            </a:r>
            <a:endParaRPr lang="en-US" sz="2400" dirty="0"/>
          </a:p>
          <a:p>
            <a:endParaRPr lang="en-US" dirty="0"/>
          </a:p>
        </p:txBody>
      </p:sp>
      <p:sp>
        <p:nvSpPr>
          <p:cNvPr id="4" name="Slide Number Placeholder 3"/>
          <p:cNvSpPr>
            <a:spLocks noGrp="1"/>
          </p:cNvSpPr>
          <p:nvPr>
            <p:ph type="sldNum" sz="quarter" idx="16"/>
          </p:nvPr>
        </p:nvSpPr>
        <p:spPr/>
        <p:txBody>
          <a:bodyPr/>
          <a:lstStyle/>
          <a:p>
            <a:fld id="{D34DACC3-9742-4940-92E6-4CAB853A3218}" type="slidenum">
              <a:rPr lang="en-US" smtClean="0"/>
              <a:t>25</a:t>
            </a:fld>
            <a:endParaRPr lang="en-US"/>
          </a:p>
        </p:txBody>
      </p:sp>
      <p:sp>
        <p:nvSpPr>
          <p:cNvPr id="6" name="Title 1"/>
          <p:cNvSpPr>
            <a:spLocks noGrp="1"/>
          </p:cNvSpPr>
          <p:nvPr>
            <p:ph type="title"/>
          </p:nvPr>
        </p:nvSpPr>
        <p:spPr>
          <a:xfrm>
            <a:off x="355237" y="770719"/>
            <a:ext cx="8593378" cy="384721"/>
          </a:xfrm>
        </p:spPr>
        <p:txBody>
          <a:bodyPr/>
          <a:lstStyle/>
          <a:p>
            <a:r>
              <a:rPr lang="en-US" sz="2500" dirty="0" smtClean="0"/>
              <a:t>Best Practices: Policies, Forms, Contracts</a:t>
            </a:r>
            <a:endParaRPr lang="en-US" sz="2500" dirty="0"/>
          </a:p>
        </p:txBody>
      </p:sp>
    </p:spTree>
    <p:extLst>
      <p:ext uri="{BB962C8B-B14F-4D97-AF65-F5344CB8AC3E}">
        <p14:creationId xmlns:p14="http://schemas.microsoft.com/office/powerpoint/2010/main" val="3928817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593378" cy="769441"/>
          </a:xfrm>
        </p:spPr>
        <p:txBody>
          <a:bodyPr/>
          <a:lstStyle/>
          <a:p>
            <a:r>
              <a:rPr lang="en-US" sz="2500" dirty="0" smtClean="0"/>
              <a:t>Best Practices: Policies, Forms, Contracts (Continued)</a:t>
            </a:r>
            <a:endParaRPr lang="en-US" sz="2500" dirty="0"/>
          </a:p>
        </p:txBody>
      </p:sp>
      <p:sp>
        <p:nvSpPr>
          <p:cNvPr id="4" name="Content Placeholder 3"/>
          <p:cNvSpPr>
            <a:spLocks noGrp="1"/>
          </p:cNvSpPr>
          <p:nvPr>
            <p:ph sz="quarter" idx="13"/>
          </p:nvPr>
        </p:nvSpPr>
        <p:spPr/>
        <p:txBody>
          <a:bodyPr/>
          <a:lstStyle/>
          <a:p>
            <a:r>
              <a:rPr lang="en-US" sz="2800" smtClean="0"/>
              <a:t>Employee handbooks/employment policies</a:t>
            </a:r>
          </a:p>
          <a:p>
            <a:r>
              <a:rPr lang="en-US" sz="2800" smtClean="0"/>
              <a:t>Forms, such as leave of absence forms</a:t>
            </a:r>
          </a:p>
          <a:p>
            <a:r>
              <a:rPr lang="en-US" sz="2800" smtClean="0"/>
              <a:t>At will offer letters/contracts/release agreements</a:t>
            </a:r>
          </a:p>
          <a:p>
            <a:r>
              <a:rPr lang="en-US" sz="2800" smtClean="0"/>
              <a:t>Employee benefit plans</a:t>
            </a:r>
          </a:p>
          <a:p>
            <a:r>
              <a:rPr lang="en-US" sz="2800" smtClean="0"/>
              <a:t>Insurance contracts</a:t>
            </a:r>
          </a:p>
          <a:p>
            <a:r>
              <a:rPr lang="en-US" sz="2800" smtClean="0"/>
              <a:t>While waiver of sovereignty must be explicit, tribes should avoid litigation in which it must be defended</a:t>
            </a:r>
          </a:p>
          <a:p>
            <a:r>
              <a:rPr lang="en-US" sz="2800" smtClean="0"/>
              <a:t>So maintain sovereignty every step of the way</a:t>
            </a:r>
          </a:p>
          <a:p>
            <a:endParaRPr lang="en-US" sz="2800" smtClean="0"/>
          </a:p>
          <a:p>
            <a:endParaRPr lang="en-US" sz="2800"/>
          </a:p>
        </p:txBody>
      </p:sp>
      <p:sp>
        <p:nvSpPr>
          <p:cNvPr id="5" name="Slide Number Placeholder 4"/>
          <p:cNvSpPr>
            <a:spLocks noGrp="1"/>
          </p:cNvSpPr>
          <p:nvPr>
            <p:ph type="sldNum" sz="quarter" idx="16"/>
          </p:nvPr>
        </p:nvSpPr>
        <p:spPr/>
        <p:txBody>
          <a:bodyPr/>
          <a:lstStyle/>
          <a:p>
            <a:fld id="{D34DACC3-9742-4940-92E6-4CAB853A3218}" type="slidenum">
              <a:rPr lang="en-US" smtClean="0"/>
              <a:t>26</a:t>
            </a:fld>
            <a:endParaRPr lang="en-US"/>
          </a:p>
        </p:txBody>
      </p:sp>
    </p:spTree>
    <p:extLst>
      <p:ext uri="{BB962C8B-B14F-4D97-AF65-F5344CB8AC3E}">
        <p14:creationId xmlns:p14="http://schemas.microsoft.com/office/powerpoint/2010/main" val="1894777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923330"/>
          </a:xfrm>
        </p:spPr>
        <p:txBody>
          <a:bodyPr/>
          <a:lstStyle/>
          <a:p>
            <a:r>
              <a:rPr lang="en-US" altLang="en-US" smtClean="0"/>
              <a:t>Best Practices: Avoid Contractual Waivers </a:t>
            </a:r>
            <a:r>
              <a:rPr lang="en-US" altLang="en-US"/>
              <a:t>Of Sovereign Immunity</a:t>
            </a:r>
            <a:endParaRPr lang="en-US"/>
          </a:p>
        </p:txBody>
      </p:sp>
      <p:sp>
        <p:nvSpPr>
          <p:cNvPr id="3" name="Content Placeholder 2"/>
          <p:cNvSpPr>
            <a:spLocks noGrp="1"/>
          </p:cNvSpPr>
          <p:nvPr>
            <p:ph sz="quarter" idx="13"/>
          </p:nvPr>
        </p:nvSpPr>
        <p:spPr>
          <a:xfrm>
            <a:off x="415644" y="1826757"/>
            <a:ext cx="8412480" cy="4516657"/>
          </a:xfrm>
        </p:spPr>
        <p:txBody>
          <a:bodyPr/>
          <a:lstStyle/>
          <a:p>
            <a:r>
              <a:rPr lang="en-US" altLang="en-US"/>
              <a:t>Indian tribes and tribal entities can waive their immunity by contract</a:t>
            </a:r>
          </a:p>
          <a:p>
            <a:r>
              <a:rPr lang="en-US" altLang="en-US"/>
              <a:t>Some language to watch out for in contracts presented to you:</a:t>
            </a:r>
          </a:p>
          <a:p>
            <a:pPr lvl="1"/>
            <a:r>
              <a:rPr lang="en-US" altLang="en-US" smtClean="0"/>
              <a:t>“Waive[r],” “consent” </a:t>
            </a:r>
            <a:r>
              <a:rPr lang="en-US" altLang="en-US"/>
              <a:t>or </a:t>
            </a:r>
            <a:r>
              <a:rPr lang="en-US" altLang="en-US" smtClean="0"/>
              <a:t>“submit”</a:t>
            </a:r>
            <a:endParaRPr lang="en-US" altLang="en-US"/>
          </a:p>
          <a:p>
            <a:pPr lvl="1"/>
            <a:r>
              <a:rPr lang="en-US" altLang="en-US" smtClean="0"/>
              <a:t>“Immunity”</a:t>
            </a:r>
            <a:endParaRPr lang="en-US" altLang="en-US"/>
          </a:p>
          <a:p>
            <a:pPr lvl="1"/>
            <a:r>
              <a:rPr lang="en-US" altLang="en-US" smtClean="0"/>
              <a:t>“Jurisdiction”</a:t>
            </a:r>
            <a:endParaRPr lang="en-US" altLang="en-US"/>
          </a:p>
          <a:p>
            <a:pPr lvl="1"/>
            <a:r>
              <a:rPr lang="en-US" altLang="en-US" smtClean="0"/>
              <a:t>“Arbitration” </a:t>
            </a:r>
            <a:r>
              <a:rPr lang="en-US" altLang="en-US"/>
              <a:t>or </a:t>
            </a:r>
            <a:r>
              <a:rPr lang="en-US" altLang="en-US" smtClean="0"/>
              <a:t>“dispute resolution”</a:t>
            </a:r>
            <a:endParaRPr lang="en-US" altLang="en-US"/>
          </a:p>
          <a:p>
            <a:pPr lvl="1"/>
            <a:r>
              <a:rPr lang="en-US" altLang="en-US" smtClean="0"/>
              <a:t>“Forum” </a:t>
            </a:r>
            <a:r>
              <a:rPr lang="en-US" altLang="en-US"/>
              <a:t>or </a:t>
            </a:r>
            <a:r>
              <a:rPr lang="en-US" altLang="en-US" smtClean="0"/>
              <a:t>“court”</a:t>
            </a:r>
            <a:endParaRPr lang="en-US" altLang="en-US"/>
          </a:p>
          <a:p>
            <a:pPr lvl="1"/>
            <a:r>
              <a:rPr lang="en-US" altLang="en-US" smtClean="0"/>
              <a:t>“Choice </a:t>
            </a:r>
            <a:r>
              <a:rPr lang="en-US" altLang="en-US"/>
              <a:t>of </a:t>
            </a:r>
            <a:r>
              <a:rPr lang="en-US" altLang="en-US" smtClean="0"/>
              <a:t>law”</a:t>
            </a:r>
            <a:endParaRPr lang="en-US" altLang="en-US"/>
          </a:p>
          <a:p>
            <a:r>
              <a:rPr lang="en-US" altLang="en-US"/>
              <a:t>If a contract contains this or any similar language, an attorney familiar with sovereign immunity should review it</a:t>
            </a:r>
          </a:p>
          <a:p>
            <a:r>
              <a:rPr lang="en-US" altLang="en-US"/>
              <a:t>Even contracts that seem routine should be </a:t>
            </a:r>
            <a:r>
              <a:rPr lang="en-US" altLang="en-US" smtClean="0"/>
              <a:t>reviewed</a:t>
            </a:r>
            <a:endParaRPr lang="en-US" altLang="en-US"/>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27</a:t>
            </a:fld>
            <a:endParaRPr lang="en-US">
              <a:solidFill>
                <a:prstClr val="black"/>
              </a:solidFill>
            </a:endParaRPr>
          </a:p>
        </p:txBody>
      </p:sp>
    </p:spTree>
    <p:extLst>
      <p:ext uri="{BB962C8B-B14F-4D97-AF65-F5344CB8AC3E}">
        <p14:creationId xmlns:p14="http://schemas.microsoft.com/office/powerpoint/2010/main" val="2405439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800" dirty="0"/>
              <a:t>Why are Employee Handbooks Important</a:t>
            </a:r>
            <a:r>
              <a:rPr lang="en-US" sz="2800" dirty="0" smtClean="0"/>
              <a:t>?</a:t>
            </a:r>
          </a:p>
          <a:p>
            <a:pPr lvl="1"/>
            <a:r>
              <a:rPr lang="en-US" sz="2400" dirty="0"/>
              <a:t>Effective Communication Tool</a:t>
            </a:r>
          </a:p>
          <a:p>
            <a:pPr lvl="1"/>
            <a:r>
              <a:rPr lang="en-US" sz="2400" dirty="0"/>
              <a:t>Manages Expectations</a:t>
            </a:r>
          </a:p>
          <a:p>
            <a:pPr lvl="1"/>
            <a:r>
              <a:rPr lang="en-US" sz="2400" dirty="0"/>
              <a:t>Litigation Risk Management</a:t>
            </a:r>
          </a:p>
          <a:p>
            <a:pPr lvl="1"/>
            <a:r>
              <a:rPr lang="en-US" sz="2400" dirty="0"/>
              <a:t>Opportunity to Condense Tribal Tradition and Custom into Writing</a:t>
            </a:r>
          </a:p>
          <a:p>
            <a:pPr lvl="1"/>
            <a:endParaRPr lang="en-US" dirty="0"/>
          </a:p>
          <a:p>
            <a:endParaRPr lang="en-US" dirty="0"/>
          </a:p>
        </p:txBody>
      </p:sp>
      <p:sp>
        <p:nvSpPr>
          <p:cNvPr id="4" name="Slide Number Placeholder 3"/>
          <p:cNvSpPr>
            <a:spLocks noGrp="1"/>
          </p:cNvSpPr>
          <p:nvPr>
            <p:ph type="sldNum" sz="quarter" idx="16"/>
          </p:nvPr>
        </p:nvSpPr>
        <p:spPr/>
        <p:txBody>
          <a:bodyPr/>
          <a:lstStyle/>
          <a:p>
            <a:fld id="{D34DACC3-9742-4940-92E6-4CAB853A3218}" type="slidenum">
              <a:rPr lang="en-US" smtClean="0"/>
              <a:t>28</a:t>
            </a:fld>
            <a:endParaRPr lang="en-US"/>
          </a:p>
        </p:txBody>
      </p:sp>
      <p:sp>
        <p:nvSpPr>
          <p:cNvPr id="5" name="Title 1"/>
          <p:cNvSpPr>
            <a:spLocks noGrp="1"/>
          </p:cNvSpPr>
          <p:nvPr>
            <p:ph type="title"/>
          </p:nvPr>
        </p:nvSpPr>
        <p:spPr>
          <a:xfrm>
            <a:off x="355237" y="770719"/>
            <a:ext cx="8412480" cy="461665"/>
          </a:xfrm>
        </p:spPr>
        <p:txBody>
          <a:bodyPr/>
          <a:lstStyle/>
          <a:p>
            <a:r>
              <a:rPr lang="en-US" dirty="0" smtClean="0"/>
              <a:t>Best Practices: Employee Handbooks</a:t>
            </a:r>
            <a:endParaRPr lang="en-US" dirty="0"/>
          </a:p>
        </p:txBody>
      </p:sp>
    </p:spTree>
    <p:extLst>
      <p:ext uri="{BB962C8B-B14F-4D97-AF65-F5344CB8AC3E}">
        <p14:creationId xmlns:p14="http://schemas.microsoft.com/office/powerpoint/2010/main" val="2619177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a:t>Best Practices: Employee Handbooks</a:t>
            </a:r>
          </a:p>
        </p:txBody>
      </p:sp>
      <p:sp>
        <p:nvSpPr>
          <p:cNvPr id="4" name="Slide Number Placeholder 3"/>
          <p:cNvSpPr>
            <a:spLocks noGrp="1"/>
          </p:cNvSpPr>
          <p:nvPr>
            <p:ph type="sldNum" sz="quarter" idx="16"/>
          </p:nvPr>
        </p:nvSpPr>
        <p:spPr/>
        <p:txBody>
          <a:bodyPr/>
          <a:lstStyle/>
          <a:p>
            <a:fld id="{D34DACC3-9742-4940-92E6-4CAB853A3218}" type="slidenum">
              <a:rPr lang="en-US" smtClean="0"/>
              <a:t>29</a:t>
            </a:fld>
            <a:endParaRPr lang="en-US"/>
          </a:p>
        </p:txBody>
      </p:sp>
      <p:sp>
        <p:nvSpPr>
          <p:cNvPr id="5" name="Content Placeholder 5"/>
          <p:cNvSpPr>
            <a:spLocks noGrp="1"/>
          </p:cNvSpPr>
          <p:nvPr>
            <p:ph sz="quarter" idx="13"/>
          </p:nvPr>
        </p:nvSpPr>
        <p:spPr/>
        <p:txBody>
          <a:bodyPr/>
          <a:lstStyle/>
          <a:p>
            <a:r>
              <a:rPr lang="en-US" sz="3200" dirty="0" smtClean="0"/>
              <a:t>Common Mistakes</a:t>
            </a:r>
          </a:p>
          <a:p>
            <a:pPr lvl="1"/>
            <a:r>
              <a:rPr lang="en-US" dirty="0"/>
              <a:t>Over-Reliance on a Form Employee Handbook</a:t>
            </a:r>
          </a:p>
          <a:p>
            <a:pPr lvl="1"/>
            <a:r>
              <a:rPr lang="en-US" dirty="0"/>
              <a:t>Allowing the Employee Handbook to Become Outdated</a:t>
            </a:r>
          </a:p>
          <a:p>
            <a:pPr lvl="1"/>
            <a:r>
              <a:rPr lang="en-US" dirty="0"/>
              <a:t>Over-Complication / Too Lengthy</a:t>
            </a:r>
          </a:p>
          <a:p>
            <a:pPr lvl="1"/>
            <a:r>
              <a:rPr lang="en-US" dirty="0"/>
              <a:t>Lack of Employee Handbook Acknowledgment</a:t>
            </a:r>
          </a:p>
          <a:p>
            <a:pPr lvl="1"/>
            <a:r>
              <a:rPr lang="en-US" dirty="0"/>
              <a:t>Internal Inconsistencies</a:t>
            </a:r>
          </a:p>
          <a:p>
            <a:pPr lvl="1"/>
            <a:r>
              <a:rPr lang="en-US" dirty="0"/>
              <a:t>Mismatch between Written Policy and Actual Practice</a:t>
            </a:r>
          </a:p>
          <a:p>
            <a:pPr lvl="1"/>
            <a:r>
              <a:rPr lang="en-US" dirty="0"/>
              <a:t>Lack of Disclaimers (Employer’s Discretion to Revise Policies and Benefits, The Employee Handbook Does Not Waive Sovereign Immunity, The Employee Handbook Does Not Create An Employment Contract)</a:t>
            </a:r>
          </a:p>
          <a:p>
            <a:pPr lvl="1"/>
            <a:r>
              <a:rPr lang="en-US" dirty="0"/>
              <a:t>Not Having Others Review the Employee Handbook During the Drafting Process</a:t>
            </a:r>
          </a:p>
          <a:p>
            <a:pPr lvl="1"/>
            <a:endParaRPr lang="en-US" sz="2800" dirty="0"/>
          </a:p>
        </p:txBody>
      </p:sp>
    </p:spTree>
    <p:extLst>
      <p:ext uri="{BB962C8B-B14F-4D97-AF65-F5344CB8AC3E}">
        <p14:creationId xmlns:p14="http://schemas.microsoft.com/office/powerpoint/2010/main" val="53098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923330"/>
          </a:xfrm>
        </p:spPr>
        <p:txBody>
          <a:bodyPr/>
          <a:lstStyle/>
          <a:p>
            <a:r>
              <a:rPr lang="en-US" altLang="en-US"/>
              <a:t>Sources of Employment Law Affecting </a:t>
            </a:r>
            <a:r>
              <a:rPr lang="en-US" altLang="en-US" smtClean="0"/>
              <a:t>Tribes: A Refresher</a:t>
            </a:r>
            <a:endParaRPr lang="en-US"/>
          </a:p>
        </p:txBody>
      </p:sp>
      <p:sp>
        <p:nvSpPr>
          <p:cNvPr id="3" name="Content Placeholder 2"/>
          <p:cNvSpPr>
            <a:spLocks noGrp="1"/>
          </p:cNvSpPr>
          <p:nvPr>
            <p:ph sz="quarter" idx="13"/>
          </p:nvPr>
        </p:nvSpPr>
        <p:spPr>
          <a:xfrm>
            <a:off x="349334" y="1744618"/>
            <a:ext cx="8412480" cy="4572000"/>
          </a:xfrm>
        </p:spPr>
        <p:txBody>
          <a:bodyPr/>
          <a:lstStyle/>
          <a:p>
            <a:r>
              <a:rPr lang="en-US" altLang="en-US" sz="2800" dirty="0"/>
              <a:t>Tribal Law</a:t>
            </a:r>
          </a:p>
          <a:p>
            <a:pPr lvl="1"/>
            <a:r>
              <a:rPr lang="en-US" altLang="en-US" sz="2400" dirty="0"/>
              <a:t>Enactment of ordinances: essential element of sovereignty</a:t>
            </a:r>
          </a:p>
          <a:p>
            <a:pPr lvl="1"/>
            <a:r>
              <a:rPr lang="en-US" altLang="en-US" sz="2400" dirty="0"/>
              <a:t>Federal laws generally trump if conflict with tribal law</a:t>
            </a:r>
          </a:p>
          <a:p>
            <a:r>
              <a:rPr lang="en-US" altLang="en-US" sz="2800" dirty="0"/>
              <a:t>State Law</a:t>
            </a:r>
          </a:p>
          <a:p>
            <a:pPr lvl="1"/>
            <a:r>
              <a:rPr lang="en-US" altLang="en-US" sz="2400" dirty="0"/>
              <a:t>Tribes not subject to state regulation without consent</a:t>
            </a:r>
          </a:p>
          <a:p>
            <a:pPr lvl="1"/>
            <a:r>
              <a:rPr lang="en-US" altLang="en-US" sz="2400" dirty="0"/>
              <a:t>Agreements with state/local government </a:t>
            </a:r>
          </a:p>
          <a:p>
            <a:r>
              <a:rPr lang="en-US" altLang="en-US" sz="2800" dirty="0" smtClean="0"/>
              <a:t>Federal </a:t>
            </a:r>
            <a:r>
              <a:rPr lang="en-US" altLang="en-US" sz="2800" dirty="0"/>
              <a:t>Law</a:t>
            </a:r>
          </a:p>
          <a:p>
            <a:pPr lvl="1"/>
            <a:r>
              <a:rPr lang="en-US" altLang="en-US" sz="2400" dirty="0" smtClean="0"/>
              <a:t>Congressional plenary power </a:t>
            </a:r>
            <a:r>
              <a:rPr lang="en-US" altLang="en-US" sz="2400" dirty="0"/>
              <a:t>over Indian tribes</a:t>
            </a:r>
          </a:p>
          <a:p>
            <a:pPr lvl="1"/>
            <a:r>
              <a:rPr lang="en-US" altLang="en-US" sz="2400" dirty="0"/>
              <a:t>Can directly regulate tribal employment if it so chooses</a:t>
            </a:r>
          </a:p>
          <a:p>
            <a:pPr lvl="2"/>
            <a:endParaRPr lang="en-US" dirty="0"/>
          </a:p>
          <a:p>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394694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a:t>Best Practices: </a:t>
            </a:r>
            <a:r>
              <a:rPr lang="en-US" dirty="0" smtClean="0"/>
              <a:t>Supervisor Training</a:t>
            </a:r>
            <a:endParaRPr lang="en-US" dirty="0"/>
          </a:p>
        </p:txBody>
      </p:sp>
      <p:sp>
        <p:nvSpPr>
          <p:cNvPr id="3" name="Content Placeholder 2"/>
          <p:cNvSpPr>
            <a:spLocks noGrp="1"/>
          </p:cNvSpPr>
          <p:nvPr>
            <p:ph sz="quarter" idx="13"/>
          </p:nvPr>
        </p:nvSpPr>
        <p:spPr/>
        <p:txBody>
          <a:bodyPr/>
          <a:lstStyle/>
          <a:p>
            <a:r>
              <a:rPr lang="en-US" dirty="0" smtClean="0"/>
              <a:t>Not only is it important to create, review, and implement policies, but it is equally as important to ensure that supervisors are aware of, and are trained to comply with, current tribal policies and practices such as for employee discipline, termination, and grievance </a:t>
            </a:r>
            <a:r>
              <a:rPr lang="en-US" dirty="0" smtClean="0"/>
              <a:t>procedures</a:t>
            </a:r>
            <a:endParaRPr lang="en-US" dirty="0" smtClean="0"/>
          </a:p>
          <a:p>
            <a:endParaRPr lang="en-US" dirty="0" smtClean="0"/>
          </a:p>
          <a:p>
            <a:r>
              <a:rPr lang="en-US" dirty="0" smtClean="0"/>
              <a:t>Failure </a:t>
            </a:r>
            <a:r>
              <a:rPr lang="en-US" dirty="0"/>
              <a:t>to properly train supervisors </a:t>
            </a:r>
            <a:r>
              <a:rPr lang="en-US" dirty="0" smtClean="0"/>
              <a:t>could lead </a:t>
            </a:r>
            <a:r>
              <a:rPr lang="en-US" dirty="0"/>
              <a:t>to unintended violations of tribal policies and </a:t>
            </a:r>
            <a:r>
              <a:rPr lang="en-US" dirty="0" smtClean="0"/>
              <a:t>procedures, </a:t>
            </a:r>
            <a:r>
              <a:rPr lang="en-US" dirty="0"/>
              <a:t>which may expose the tribe or tribal enterprise to costly employment-related </a:t>
            </a:r>
            <a:r>
              <a:rPr lang="en-US" dirty="0" smtClean="0"/>
              <a:t>lawsuits</a:t>
            </a:r>
            <a:endParaRPr lang="en-US" dirty="0"/>
          </a:p>
          <a:p>
            <a:endParaRPr lang="en-US" dirty="0"/>
          </a:p>
        </p:txBody>
      </p:sp>
      <p:sp>
        <p:nvSpPr>
          <p:cNvPr id="4" name="Slide Number Placeholder 3"/>
          <p:cNvSpPr>
            <a:spLocks noGrp="1"/>
          </p:cNvSpPr>
          <p:nvPr>
            <p:ph type="sldNum" sz="quarter" idx="16"/>
          </p:nvPr>
        </p:nvSpPr>
        <p:spPr/>
        <p:txBody>
          <a:bodyPr/>
          <a:lstStyle/>
          <a:p>
            <a:fld id="{D34DACC3-9742-4940-92E6-4CAB853A3218}" type="slidenum">
              <a:rPr lang="en-US" smtClean="0"/>
              <a:t>30</a:t>
            </a:fld>
            <a:endParaRPr lang="en-US"/>
          </a:p>
        </p:txBody>
      </p:sp>
    </p:spTree>
    <p:extLst>
      <p:ext uri="{BB962C8B-B14F-4D97-AF65-F5344CB8AC3E}">
        <p14:creationId xmlns:p14="http://schemas.microsoft.com/office/powerpoint/2010/main" val="346198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smtClean="0"/>
              <a:t>Best Practices: Investigations</a:t>
            </a:r>
            <a:endParaRPr lang="en-US"/>
          </a:p>
        </p:txBody>
      </p:sp>
      <p:sp>
        <p:nvSpPr>
          <p:cNvPr id="3" name="Content Placeholder 2"/>
          <p:cNvSpPr>
            <a:spLocks noGrp="1"/>
          </p:cNvSpPr>
          <p:nvPr>
            <p:ph sz="quarter" idx="13"/>
          </p:nvPr>
        </p:nvSpPr>
        <p:spPr/>
        <p:txBody>
          <a:bodyPr/>
          <a:lstStyle/>
          <a:p>
            <a:r>
              <a:rPr lang="en-US" smtClean="0"/>
              <a:t>Conduct interviews: what happened in detail and chronologically</a:t>
            </a:r>
          </a:p>
          <a:p>
            <a:r>
              <a:rPr lang="en-US" smtClean="0"/>
              <a:t>The people: work history, reporting and personal relationships</a:t>
            </a:r>
          </a:p>
          <a:p>
            <a:r>
              <a:rPr lang="en-US" smtClean="0"/>
              <a:t>Review the Human Resources files</a:t>
            </a:r>
          </a:p>
          <a:p>
            <a:r>
              <a:rPr lang="en-US" smtClean="0"/>
              <a:t>The events</a:t>
            </a:r>
          </a:p>
          <a:p>
            <a:pPr lvl="1"/>
            <a:r>
              <a:rPr lang="en-US" smtClean="0"/>
              <a:t>Interviews require who, what, where, when, and how questions</a:t>
            </a:r>
          </a:p>
          <a:p>
            <a:pPr lvl="1"/>
            <a:r>
              <a:rPr lang="en-US" smtClean="0"/>
              <a:t>What did you hear?</a:t>
            </a:r>
          </a:p>
          <a:p>
            <a:pPr lvl="1"/>
            <a:r>
              <a:rPr lang="en-US" smtClean="0"/>
              <a:t>What did you see?</a:t>
            </a:r>
          </a:p>
          <a:p>
            <a:pPr lvl="1"/>
            <a:r>
              <a:rPr lang="en-US" smtClean="0"/>
              <a:t>Who spoke first?  Who spoke next?</a:t>
            </a:r>
          </a:p>
          <a:p>
            <a:pPr lvl="1"/>
            <a:r>
              <a:rPr lang="en-US" smtClean="0"/>
              <a:t>Chronology Chronology Chronology </a:t>
            </a:r>
          </a:p>
          <a:p>
            <a:pPr lvl="1"/>
            <a:r>
              <a:rPr lang="en-US" smtClean="0"/>
              <a:t>Direct, objective, and specific: not characterizations</a:t>
            </a:r>
            <a:endParaRPr lang="en-US"/>
          </a:p>
        </p:txBody>
      </p:sp>
      <p:sp>
        <p:nvSpPr>
          <p:cNvPr id="5" name="Slide Number Placeholder 4"/>
          <p:cNvSpPr>
            <a:spLocks noGrp="1"/>
          </p:cNvSpPr>
          <p:nvPr>
            <p:ph type="sldNum" sz="quarter" idx="16"/>
          </p:nvPr>
        </p:nvSpPr>
        <p:spPr/>
        <p:txBody>
          <a:bodyPr/>
          <a:lstStyle/>
          <a:p>
            <a:fld id="{D34DACC3-9742-4940-92E6-4CAB853A3218}" type="slidenum">
              <a:rPr lang="en-US" smtClean="0"/>
              <a:t>31</a:t>
            </a:fld>
            <a:endParaRPr lang="en-US"/>
          </a:p>
        </p:txBody>
      </p:sp>
    </p:spTree>
    <p:extLst>
      <p:ext uri="{BB962C8B-B14F-4D97-AF65-F5344CB8AC3E}">
        <p14:creationId xmlns:p14="http://schemas.microsoft.com/office/powerpoint/2010/main" val="880362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smtClean="0"/>
              <a:t>Best Practices: Investigations</a:t>
            </a:r>
            <a:endParaRPr lang="en-US"/>
          </a:p>
        </p:txBody>
      </p:sp>
      <p:sp>
        <p:nvSpPr>
          <p:cNvPr id="3" name="Content Placeholder 2"/>
          <p:cNvSpPr>
            <a:spLocks noGrp="1"/>
          </p:cNvSpPr>
          <p:nvPr>
            <p:ph sz="quarter" idx="13"/>
          </p:nvPr>
        </p:nvSpPr>
        <p:spPr/>
        <p:txBody>
          <a:bodyPr/>
          <a:lstStyle/>
          <a:p>
            <a:r>
              <a:rPr lang="en-US" sz="2800" smtClean="0"/>
              <a:t>Develop strategy</a:t>
            </a:r>
          </a:p>
          <a:p>
            <a:pPr lvl="1"/>
            <a:r>
              <a:rPr lang="en-US" sz="2400" smtClean="0"/>
              <a:t>Identify investigator(s)</a:t>
            </a:r>
          </a:p>
          <a:p>
            <a:pPr lvl="1"/>
            <a:r>
              <a:rPr lang="en-US" sz="2400" smtClean="0"/>
              <a:t>Determine whom to interview</a:t>
            </a:r>
          </a:p>
          <a:p>
            <a:pPr lvl="1"/>
            <a:r>
              <a:rPr lang="en-US" sz="2400" smtClean="0"/>
              <a:t>Determine order of interviews</a:t>
            </a:r>
          </a:p>
          <a:p>
            <a:pPr lvl="1"/>
            <a:r>
              <a:rPr lang="en-US" sz="2400" smtClean="0"/>
              <a:t>Decide what documents to review</a:t>
            </a:r>
          </a:p>
          <a:p>
            <a:pPr lvl="1"/>
            <a:r>
              <a:rPr lang="en-US" sz="2400" smtClean="0"/>
              <a:t>Plan for note-taking</a:t>
            </a:r>
          </a:p>
          <a:p>
            <a:pPr lvl="1"/>
            <a:r>
              <a:rPr lang="en-US" sz="2400" smtClean="0"/>
              <a:t>Maximize confidentiality</a:t>
            </a:r>
          </a:p>
          <a:p>
            <a:pPr lvl="1"/>
            <a:r>
              <a:rPr lang="en-US" sz="2400" smtClean="0"/>
              <a:t>How to deal with the accused in interim</a:t>
            </a:r>
          </a:p>
          <a:p>
            <a:pPr lvl="1"/>
            <a:r>
              <a:rPr lang="en-US" sz="2400" smtClean="0"/>
              <a:t>Conduct interview</a:t>
            </a:r>
          </a:p>
          <a:p>
            <a:pPr lvl="1"/>
            <a:r>
              <a:rPr lang="en-US" sz="2400" smtClean="0"/>
              <a:t>Review documents</a:t>
            </a:r>
          </a:p>
          <a:p>
            <a:pPr lvl="1"/>
            <a:r>
              <a:rPr lang="en-US" sz="2400" smtClean="0"/>
              <a:t>Maintain privilege until you are ready to finalize results</a:t>
            </a:r>
          </a:p>
          <a:p>
            <a:pPr marL="234950" lvl="1" indent="0">
              <a:buNone/>
            </a:pPr>
            <a:endParaRPr lang="en-US" sz="2400"/>
          </a:p>
        </p:txBody>
      </p:sp>
      <p:sp>
        <p:nvSpPr>
          <p:cNvPr id="5" name="Slide Number Placeholder 4"/>
          <p:cNvSpPr>
            <a:spLocks noGrp="1"/>
          </p:cNvSpPr>
          <p:nvPr>
            <p:ph type="sldNum" sz="quarter" idx="16"/>
          </p:nvPr>
        </p:nvSpPr>
        <p:spPr/>
        <p:txBody>
          <a:bodyPr/>
          <a:lstStyle/>
          <a:p>
            <a:fld id="{D34DACC3-9742-4940-92E6-4CAB853A3218}" type="slidenum">
              <a:rPr lang="en-US" smtClean="0"/>
              <a:t>32</a:t>
            </a:fld>
            <a:endParaRPr lang="en-US"/>
          </a:p>
        </p:txBody>
      </p:sp>
    </p:spTree>
    <p:extLst>
      <p:ext uri="{BB962C8B-B14F-4D97-AF65-F5344CB8AC3E}">
        <p14:creationId xmlns:p14="http://schemas.microsoft.com/office/powerpoint/2010/main" val="3140728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4DACC3-9742-4940-92E6-4CAB853A3218}" type="slidenum">
              <a:rPr lang="en-US" smtClean="0"/>
              <a:t>33</a:t>
            </a:fld>
            <a:endParaRPr lang="en-US"/>
          </a:p>
        </p:txBody>
      </p:sp>
      <p:sp>
        <p:nvSpPr>
          <p:cNvPr id="5" name="Content Placeholder 4"/>
          <p:cNvSpPr>
            <a:spLocks noGrp="1"/>
          </p:cNvSpPr>
          <p:nvPr>
            <p:ph sz="quarter" idx="14"/>
          </p:nvPr>
        </p:nvSpPr>
        <p:spPr/>
        <p:txBody>
          <a:bodyPr/>
          <a:lstStyle/>
          <a:p>
            <a:r>
              <a:rPr lang="en-US" sz="3200" smtClean="0"/>
              <a:t>Memorialize performance problems/ business reasons for action</a:t>
            </a:r>
          </a:p>
          <a:p>
            <a:r>
              <a:rPr lang="en-US" sz="3200" smtClean="0"/>
              <a:t>Be strategic about terminations (what is the basis, how and when to implement, what to document, use of releases tailored to tribal context)</a:t>
            </a:r>
          </a:p>
        </p:txBody>
      </p:sp>
      <p:sp>
        <p:nvSpPr>
          <p:cNvPr id="2" name="Title 1"/>
          <p:cNvSpPr>
            <a:spLocks noGrp="1"/>
          </p:cNvSpPr>
          <p:nvPr>
            <p:ph type="title"/>
          </p:nvPr>
        </p:nvSpPr>
        <p:spPr/>
        <p:txBody>
          <a:bodyPr/>
          <a:lstStyle/>
          <a:p>
            <a:r>
              <a:rPr lang="en-US" smtClean="0"/>
              <a:t>Best Practices: Discipline and Discharge</a:t>
            </a:r>
            <a:endParaRPr lang="en-US"/>
          </a:p>
        </p:txBody>
      </p:sp>
    </p:spTree>
    <p:extLst>
      <p:ext uri="{BB962C8B-B14F-4D97-AF65-F5344CB8AC3E}">
        <p14:creationId xmlns:p14="http://schemas.microsoft.com/office/powerpoint/2010/main" val="55937167"/>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smtClean="0"/>
              <a:t>Best Practices: Discipline and Discharge </a:t>
            </a:r>
            <a:endParaRPr lang="en-US" dirty="0"/>
          </a:p>
        </p:txBody>
      </p:sp>
      <p:sp>
        <p:nvSpPr>
          <p:cNvPr id="4" name="Content Placeholder 3"/>
          <p:cNvSpPr>
            <a:spLocks noGrp="1"/>
          </p:cNvSpPr>
          <p:nvPr>
            <p:ph sz="quarter" idx="13"/>
          </p:nvPr>
        </p:nvSpPr>
        <p:spPr/>
        <p:txBody>
          <a:bodyPr/>
          <a:lstStyle/>
          <a:p>
            <a:r>
              <a:rPr lang="en-US" sz="2400" dirty="0" smtClean="0"/>
              <a:t>Discipline and discharge lead to litigation</a:t>
            </a:r>
          </a:p>
          <a:p>
            <a:r>
              <a:rPr lang="en-US" sz="2400" dirty="0" smtClean="0"/>
              <a:t>Again, tribes are less vulnerable than private employers</a:t>
            </a:r>
          </a:p>
          <a:p>
            <a:r>
              <a:rPr lang="en-US" sz="2400" dirty="0" smtClean="0"/>
              <a:t>But nonetheless:</a:t>
            </a:r>
          </a:p>
          <a:p>
            <a:pPr lvl="1"/>
            <a:r>
              <a:rPr lang="en-US" sz="2200" dirty="0" smtClean="0"/>
              <a:t>Have a game plan</a:t>
            </a:r>
          </a:p>
          <a:p>
            <a:pPr lvl="1"/>
            <a:r>
              <a:rPr lang="en-US" sz="2200" dirty="0" smtClean="0"/>
              <a:t>If misconduct, conduct investigation</a:t>
            </a:r>
          </a:p>
          <a:p>
            <a:pPr lvl="1"/>
            <a:r>
              <a:rPr lang="en-US" sz="2200" dirty="0" smtClean="0"/>
              <a:t>Treat employees with respect in termination process itself</a:t>
            </a:r>
          </a:p>
          <a:p>
            <a:pPr lvl="1"/>
            <a:r>
              <a:rPr lang="en-US" sz="2200" dirty="0" smtClean="0"/>
              <a:t>Do not publicize</a:t>
            </a:r>
          </a:p>
          <a:p>
            <a:pPr lvl="1"/>
            <a:r>
              <a:rPr lang="en-US" sz="2200" dirty="0" smtClean="0"/>
              <a:t>Maintain your trade secrets / protect IT system</a:t>
            </a:r>
          </a:p>
          <a:p>
            <a:pPr marL="307022" indent="-342900"/>
            <a:r>
              <a:rPr lang="en-US" dirty="0" smtClean="0"/>
              <a:t>The best way to maintain sovereignty in this arena is to be strategic as matters unfold to avoid litigation </a:t>
            </a:r>
          </a:p>
          <a:p>
            <a:pPr lvl="1"/>
            <a:endParaRPr lang="en-US" sz="2200" dirty="0"/>
          </a:p>
        </p:txBody>
      </p:sp>
      <p:sp>
        <p:nvSpPr>
          <p:cNvPr id="5" name="Slide Number Placeholder 4"/>
          <p:cNvSpPr>
            <a:spLocks noGrp="1"/>
          </p:cNvSpPr>
          <p:nvPr>
            <p:ph type="sldNum" sz="quarter" idx="16"/>
          </p:nvPr>
        </p:nvSpPr>
        <p:spPr>
          <a:xfrm>
            <a:off x="7636943" y="6543925"/>
            <a:ext cx="141064" cy="138499"/>
          </a:xfrm>
        </p:spPr>
        <p:txBody>
          <a:bodyPr/>
          <a:lstStyle/>
          <a:p>
            <a:fld id="{D34DACC3-9742-4940-92E6-4CAB853A3218}" type="slidenum">
              <a:rPr lang="en-US" smtClean="0"/>
              <a:t>34</a:t>
            </a:fld>
            <a:endParaRPr lang="en-US"/>
          </a:p>
        </p:txBody>
      </p:sp>
    </p:spTree>
    <p:extLst>
      <p:ext uri="{BB962C8B-B14F-4D97-AF65-F5344CB8AC3E}">
        <p14:creationId xmlns:p14="http://schemas.microsoft.com/office/powerpoint/2010/main" val="3477016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9" y="2810534"/>
            <a:ext cx="8412480" cy="1231106"/>
          </a:xfrm>
        </p:spPr>
        <p:txBody>
          <a:bodyPr/>
          <a:lstStyle/>
          <a:p>
            <a:pPr algn="ctr"/>
            <a:r>
              <a:rPr lang="en-US" sz="4000" dirty="0" smtClean="0"/>
              <a:t>Case Study: </a:t>
            </a:r>
            <a:br>
              <a:rPr lang="en-US" sz="4000" dirty="0" smtClean="0"/>
            </a:br>
            <a:r>
              <a:rPr lang="en-US" sz="4000" dirty="0" smtClean="0"/>
              <a:t>Pechanga Employment Claims Act</a:t>
            </a:r>
            <a:endParaRPr lang="en-US" sz="4000" dirty="0"/>
          </a:p>
        </p:txBody>
      </p:sp>
      <p:sp>
        <p:nvSpPr>
          <p:cNvPr id="3" name="Slide Number Placeholder 4"/>
          <p:cNvSpPr>
            <a:spLocks noGrp="1"/>
          </p:cNvSpPr>
          <p:nvPr>
            <p:ph type="sldNum" sz="quarter" idx="16"/>
          </p:nvPr>
        </p:nvSpPr>
        <p:spPr>
          <a:xfrm>
            <a:off x="7669003" y="6543925"/>
            <a:ext cx="109004" cy="138499"/>
          </a:xfrm>
        </p:spPr>
        <p:txBody>
          <a:bodyPr/>
          <a:lstStyle/>
          <a:p>
            <a:r>
              <a:rPr lang="en-US" dirty="0" smtClean="0"/>
              <a:t>35</a:t>
            </a:r>
            <a:endParaRPr lang="en-US" dirty="0"/>
          </a:p>
        </p:txBody>
      </p:sp>
    </p:spTree>
    <p:extLst>
      <p:ext uri="{BB962C8B-B14F-4D97-AF65-F5344CB8AC3E}">
        <p14:creationId xmlns:p14="http://schemas.microsoft.com/office/powerpoint/2010/main" val="134493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smtClean="0"/>
              <a:t>Underlying Legal Framework</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altLang="en-US" dirty="0" smtClean="0"/>
              <a:t>Federal </a:t>
            </a:r>
            <a:r>
              <a:rPr lang="en-US" altLang="en-US" dirty="0"/>
              <a:t>Law </a:t>
            </a:r>
          </a:p>
          <a:p>
            <a:pPr lvl="1"/>
            <a:r>
              <a:rPr lang="en-US" altLang="en-US" dirty="0" smtClean="0"/>
              <a:t>Title </a:t>
            </a:r>
            <a:r>
              <a:rPr lang="en-US" altLang="en-US" dirty="0"/>
              <a:t>VII and ADA (Title I) expressly exclude Indian </a:t>
            </a:r>
            <a:r>
              <a:rPr lang="en-US" altLang="en-US" dirty="0" smtClean="0"/>
              <a:t>Tribes</a:t>
            </a:r>
          </a:p>
          <a:p>
            <a:pPr marL="234950" lvl="1" indent="0">
              <a:buNone/>
            </a:pPr>
            <a:endParaRPr lang="en-US" altLang="en-US" dirty="0"/>
          </a:p>
          <a:p>
            <a:r>
              <a:rPr lang="en-US" altLang="en-US" dirty="0"/>
              <a:t>State Law</a:t>
            </a:r>
          </a:p>
          <a:p>
            <a:pPr lvl="1"/>
            <a:r>
              <a:rPr lang="en-US" altLang="en-US" dirty="0"/>
              <a:t>Tribes are not subject to state laws prohibiting discrimination/harassment/retaliation in </a:t>
            </a:r>
            <a:r>
              <a:rPr lang="en-US" altLang="en-US" dirty="0" smtClean="0"/>
              <a:t>employment</a:t>
            </a:r>
          </a:p>
          <a:p>
            <a:pPr marL="234950" lvl="1" indent="0">
              <a:buNone/>
            </a:pPr>
            <a:endParaRPr lang="en-US" altLang="en-US" dirty="0"/>
          </a:p>
          <a:p>
            <a:r>
              <a:rPr lang="en-US" altLang="en-US" dirty="0"/>
              <a:t>Tribal Law</a:t>
            </a:r>
          </a:p>
          <a:p>
            <a:pPr lvl="1"/>
            <a:r>
              <a:rPr lang="en-US" altLang="en-US" dirty="0"/>
              <a:t>During recent gaming compact negotiations, </a:t>
            </a:r>
            <a:r>
              <a:rPr lang="en-US" altLang="en-US" dirty="0" smtClean="0"/>
              <a:t>a number of </a:t>
            </a:r>
            <a:r>
              <a:rPr lang="en-US" altLang="en-US" dirty="0"/>
              <a:t>Tribes agreed to adopt employment discrimination/harassment/retaliation laws</a:t>
            </a:r>
          </a:p>
        </p:txBody>
      </p:sp>
      <p:sp>
        <p:nvSpPr>
          <p:cNvPr id="4" name="Slide Number Placeholder 4"/>
          <p:cNvSpPr>
            <a:spLocks noGrp="1"/>
          </p:cNvSpPr>
          <p:nvPr>
            <p:ph type="sldNum" sz="quarter" idx="16"/>
          </p:nvPr>
        </p:nvSpPr>
        <p:spPr>
          <a:xfrm>
            <a:off x="7669003" y="6543925"/>
            <a:ext cx="109004" cy="138499"/>
          </a:xfrm>
          <a:prstGeom prst="rect">
            <a:avLst/>
          </a:prstGeom>
        </p:spPr>
        <p:txBody>
          <a:bodyPr/>
          <a:lstStyle/>
          <a:p>
            <a:r>
              <a:rPr lang="en-US" dirty="0" smtClean="0"/>
              <a:t>36</a:t>
            </a:r>
            <a:endParaRPr lang="en-US" dirty="0"/>
          </a:p>
        </p:txBody>
      </p:sp>
    </p:spTree>
    <p:extLst>
      <p:ext uri="{BB962C8B-B14F-4D97-AF65-F5344CB8AC3E}">
        <p14:creationId xmlns:p14="http://schemas.microsoft.com/office/powerpoint/2010/main" val="1384795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dirty="0" smtClean="0"/>
              <a:t>Pechanga Tribal</a:t>
            </a:r>
            <a:r>
              <a:rPr lang="en-US" dirty="0"/>
              <a:t>-State </a:t>
            </a:r>
            <a:r>
              <a:rPr lang="en-US" dirty="0" smtClean="0"/>
              <a:t>Compact </a:t>
            </a:r>
            <a:r>
              <a:rPr lang="en-US" dirty="0"/>
              <a:t>§</a:t>
            </a:r>
            <a:r>
              <a:rPr lang="en-US" dirty="0" smtClean="0"/>
              <a:t>12.3(f)</a:t>
            </a:r>
            <a:endParaRPr lang="en-US" dirty="0"/>
          </a:p>
        </p:txBody>
      </p:sp>
      <p:sp>
        <p:nvSpPr>
          <p:cNvPr id="3" name="Content Placeholder 2"/>
          <p:cNvSpPr>
            <a:spLocks noGrp="1"/>
          </p:cNvSpPr>
          <p:nvPr>
            <p:ph sz="quarter" idx="13"/>
          </p:nvPr>
        </p:nvSpPr>
        <p:spPr>
          <a:prstGeom prst="rect">
            <a:avLst/>
          </a:prstGeom>
        </p:spPr>
        <p:txBody>
          <a:bodyPr>
            <a:normAutofit/>
          </a:bodyPr>
          <a:lstStyle/>
          <a:p>
            <a:r>
              <a:rPr lang="en-US" sz="2100" dirty="0" smtClean="0"/>
              <a:t>“</a:t>
            </a:r>
            <a:r>
              <a:rPr lang="en-US" sz="2100" dirty="0"/>
              <a:t>Adopt and comply with tribal law that is consistent with federal law and state law forbidding harassment . . . discrimination . . . and . . . retaliation” </a:t>
            </a:r>
          </a:p>
          <a:p>
            <a:pPr lvl="1"/>
            <a:endParaRPr lang="en-US" sz="2100" dirty="0"/>
          </a:p>
          <a:p>
            <a:r>
              <a:rPr lang="en-US" sz="2100" dirty="0"/>
              <a:t>“[C]</a:t>
            </a:r>
            <a:r>
              <a:rPr lang="en-US" sz="2100" dirty="0" err="1"/>
              <a:t>reate</a:t>
            </a:r>
            <a:r>
              <a:rPr lang="en-US" sz="2100" dirty="0"/>
              <a:t> a tribal employment claims ordinance”</a:t>
            </a:r>
          </a:p>
          <a:p>
            <a:pPr lvl="1"/>
            <a:endParaRPr lang="en-US" sz="2100" dirty="0"/>
          </a:p>
          <a:p>
            <a:r>
              <a:rPr lang="en-US" sz="2100" dirty="0"/>
              <a:t>“Claims . . . shall be resolved in a designated tribal administrative or judicial forum authorized under tribal law</a:t>
            </a:r>
            <a:r>
              <a:rPr lang="en-US" sz="2100" dirty="0" smtClean="0"/>
              <a:t>”</a:t>
            </a:r>
          </a:p>
          <a:p>
            <a:pPr marL="0" indent="0">
              <a:buNone/>
            </a:pPr>
            <a:endParaRPr lang="en-US" sz="2100" dirty="0" smtClean="0"/>
          </a:p>
          <a:p>
            <a:r>
              <a:rPr lang="en-US" sz="2000" dirty="0" smtClean="0"/>
              <a:t>“Nothing in this </a:t>
            </a:r>
            <a:r>
              <a:rPr lang="en-US" sz="2000" dirty="0"/>
              <a:t>provision shall be construed as a submission of the Tribe </a:t>
            </a:r>
            <a:r>
              <a:rPr lang="en-US" sz="2000" dirty="0" smtClean="0"/>
              <a:t>to the </a:t>
            </a:r>
            <a:r>
              <a:rPr lang="en-US" sz="2000" dirty="0"/>
              <a:t>jurisdiction of the California Department of </a:t>
            </a:r>
            <a:r>
              <a:rPr lang="en-US" sz="2000" dirty="0" smtClean="0"/>
              <a:t>Fair Employment </a:t>
            </a:r>
            <a:r>
              <a:rPr lang="en-US" sz="2000" dirty="0"/>
              <a:t>and Housing or the California Fair </a:t>
            </a:r>
            <a:r>
              <a:rPr lang="en-US" sz="2000" dirty="0" smtClean="0"/>
              <a:t>Employment and </a:t>
            </a:r>
            <a:r>
              <a:rPr lang="en-US" sz="2000" dirty="0"/>
              <a:t>Housing </a:t>
            </a:r>
            <a:r>
              <a:rPr lang="en-US" sz="2000" dirty="0" smtClean="0"/>
              <a:t>Commission”</a:t>
            </a:r>
            <a:endParaRPr lang="en-US" sz="2100" dirty="0"/>
          </a:p>
        </p:txBody>
      </p:sp>
      <p:sp>
        <p:nvSpPr>
          <p:cNvPr id="4" name="Slide Number Placeholder 4"/>
          <p:cNvSpPr>
            <a:spLocks noGrp="1"/>
          </p:cNvSpPr>
          <p:nvPr>
            <p:ph type="sldNum" sz="quarter" idx="16"/>
          </p:nvPr>
        </p:nvSpPr>
        <p:spPr>
          <a:xfrm>
            <a:off x="7669003" y="6543925"/>
            <a:ext cx="109004" cy="138499"/>
          </a:xfrm>
          <a:prstGeom prst="rect">
            <a:avLst/>
          </a:prstGeom>
        </p:spPr>
        <p:txBody>
          <a:bodyPr/>
          <a:lstStyle/>
          <a:p>
            <a:r>
              <a:rPr lang="en-US" dirty="0" smtClean="0"/>
              <a:t>37</a:t>
            </a:r>
            <a:endParaRPr lang="en-US" dirty="0"/>
          </a:p>
        </p:txBody>
      </p:sp>
    </p:spTree>
    <p:extLst>
      <p:ext uri="{BB962C8B-B14F-4D97-AF65-F5344CB8AC3E}">
        <p14:creationId xmlns:p14="http://schemas.microsoft.com/office/powerpoint/2010/main" val="2012695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Drafting Considerations</a:t>
            </a:r>
            <a:endParaRPr lang="en-US" dirty="0"/>
          </a:p>
        </p:txBody>
      </p:sp>
      <p:sp>
        <p:nvSpPr>
          <p:cNvPr id="3" name="Content Placeholder 2"/>
          <p:cNvSpPr>
            <a:spLocks noGrp="1"/>
          </p:cNvSpPr>
          <p:nvPr>
            <p:ph sz="quarter" idx="13"/>
          </p:nvPr>
        </p:nvSpPr>
        <p:spPr>
          <a:prstGeom prst="rect">
            <a:avLst/>
          </a:prstGeom>
        </p:spPr>
        <p:txBody>
          <a:bodyPr>
            <a:noAutofit/>
          </a:bodyPr>
          <a:lstStyle/>
          <a:p>
            <a:r>
              <a:rPr lang="en-US" dirty="0"/>
              <a:t>Does not directly adopt federal or state law </a:t>
            </a:r>
          </a:p>
          <a:p>
            <a:r>
              <a:rPr lang="en-US" dirty="0"/>
              <a:t>Codifies tribal legal standards consistent with general federal and state principles</a:t>
            </a:r>
          </a:p>
          <a:p>
            <a:pPr lvl="1"/>
            <a:r>
              <a:rPr lang="en-US" dirty="0"/>
              <a:t>Leaves interpretation to the Tribal Court</a:t>
            </a:r>
          </a:p>
          <a:p>
            <a:r>
              <a:rPr lang="en-US" dirty="0"/>
              <a:t>Is carefully tailored to be reasonable and appropriate for the size and nature of the government and employer base</a:t>
            </a:r>
          </a:p>
          <a:p>
            <a:r>
              <a:rPr lang="en-US" dirty="0"/>
              <a:t>Limits waiver of sovereign immunity and submission to jurisdiction </a:t>
            </a:r>
          </a:p>
          <a:p>
            <a:r>
              <a:rPr lang="en-US" dirty="0"/>
              <a:t>Reserves Native American preference rights</a:t>
            </a:r>
          </a:p>
          <a:p>
            <a:r>
              <a:rPr lang="en-US" dirty="0"/>
              <a:t>Outlines clear claims resolution process</a:t>
            </a:r>
          </a:p>
        </p:txBody>
      </p:sp>
      <p:sp>
        <p:nvSpPr>
          <p:cNvPr id="5" name="Slide Number Placeholder 4"/>
          <p:cNvSpPr>
            <a:spLocks noGrp="1"/>
          </p:cNvSpPr>
          <p:nvPr>
            <p:ph type="sldNum" sz="quarter" idx="16"/>
          </p:nvPr>
        </p:nvSpPr>
        <p:spPr>
          <a:prstGeom prst="rect">
            <a:avLst/>
          </a:prstGeom>
        </p:spPr>
        <p:txBody>
          <a:bodyPr/>
          <a:lstStyle/>
          <a:p>
            <a:fld id="{D34DACC3-9742-4940-92E6-4CAB853A3218}" type="slidenum">
              <a:rPr lang="en-US" smtClean="0"/>
              <a:t>38</a:t>
            </a:fld>
            <a:endParaRPr lang="en-US"/>
          </a:p>
        </p:txBody>
      </p:sp>
    </p:spTree>
    <p:extLst>
      <p:ext uri="{BB962C8B-B14F-4D97-AF65-F5344CB8AC3E}">
        <p14:creationId xmlns:p14="http://schemas.microsoft.com/office/powerpoint/2010/main" val="2021727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Internal Infrastructure &amp; Capacity:</a:t>
            </a:r>
            <a:br>
              <a:rPr lang="en-US" dirty="0"/>
            </a:br>
            <a:r>
              <a:rPr lang="en-US" dirty="0" smtClean="0"/>
              <a:t>Tribal Court</a:t>
            </a:r>
            <a:endParaRPr lang="en-US" dirty="0"/>
          </a:p>
        </p:txBody>
      </p:sp>
      <p:sp>
        <p:nvSpPr>
          <p:cNvPr id="3" name="Content Placeholder 2"/>
          <p:cNvSpPr>
            <a:spLocks noGrp="1"/>
          </p:cNvSpPr>
          <p:nvPr>
            <p:ph sz="quarter" idx="13"/>
          </p:nvPr>
        </p:nvSpPr>
        <p:spPr>
          <a:xfrm>
            <a:off x="361323" y="1855177"/>
            <a:ext cx="8412480" cy="4441119"/>
          </a:xfrm>
          <a:prstGeom prst="rect">
            <a:avLst/>
          </a:prstGeom>
        </p:spPr>
        <p:txBody>
          <a:bodyPr/>
          <a:lstStyle/>
          <a:p>
            <a:r>
              <a:rPr lang="en-US" sz="2100" dirty="0"/>
              <a:t>Bar admissions</a:t>
            </a:r>
          </a:p>
          <a:p>
            <a:r>
              <a:rPr lang="en-US" sz="2100" dirty="0"/>
              <a:t>Claims filing/management processes</a:t>
            </a:r>
          </a:p>
          <a:p>
            <a:pPr lvl="1"/>
            <a:r>
              <a:rPr lang="en-US" sz="1800" dirty="0" smtClean="0"/>
              <a:t>Rules of Civil Procedure for Employment Claims</a:t>
            </a:r>
          </a:p>
          <a:p>
            <a:r>
              <a:rPr lang="en-US" sz="2100" dirty="0" smtClean="0"/>
              <a:t>Mediation</a:t>
            </a:r>
            <a:endParaRPr lang="en-US" sz="2100" dirty="0"/>
          </a:p>
          <a:p>
            <a:pPr lvl="1"/>
            <a:r>
              <a:rPr lang="en-US" sz="1800" dirty="0" smtClean="0"/>
              <a:t>Mediators</a:t>
            </a:r>
          </a:p>
          <a:p>
            <a:r>
              <a:rPr lang="en-US" sz="2100" dirty="0" smtClean="0"/>
              <a:t>Hearings</a:t>
            </a:r>
            <a:endParaRPr lang="en-US" sz="2100" dirty="0"/>
          </a:p>
          <a:p>
            <a:pPr lvl="1"/>
            <a:r>
              <a:rPr lang="en-US" sz="1800" dirty="0" smtClean="0"/>
              <a:t>Rules of Evidence</a:t>
            </a:r>
          </a:p>
          <a:p>
            <a:pPr lvl="1"/>
            <a:r>
              <a:rPr lang="en-US" sz="1800" dirty="0" smtClean="0"/>
              <a:t>Hearing officers</a:t>
            </a:r>
          </a:p>
          <a:p>
            <a:r>
              <a:rPr lang="en-US" sz="2100" dirty="0" smtClean="0"/>
              <a:t>Appeals</a:t>
            </a:r>
          </a:p>
          <a:p>
            <a:pPr lvl="1"/>
            <a:r>
              <a:rPr lang="en-US" sz="1800" dirty="0" smtClean="0"/>
              <a:t>Appellate Rules</a:t>
            </a:r>
            <a:endParaRPr lang="en-US" sz="1800" dirty="0"/>
          </a:p>
        </p:txBody>
      </p:sp>
      <p:sp>
        <p:nvSpPr>
          <p:cNvPr id="4" name="Slide Number Placeholder 4"/>
          <p:cNvSpPr>
            <a:spLocks noGrp="1"/>
          </p:cNvSpPr>
          <p:nvPr>
            <p:ph type="sldNum" sz="quarter" idx="16"/>
          </p:nvPr>
        </p:nvSpPr>
        <p:spPr>
          <a:xfrm>
            <a:off x="7669003" y="6543925"/>
            <a:ext cx="109004" cy="138499"/>
          </a:xfrm>
          <a:prstGeom prst="rect">
            <a:avLst/>
          </a:prstGeom>
        </p:spPr>
        <p:txBody>
          <a:bodyPr/>
          <a:lstStyle/>
          <a:p>
            <a:r>
              <a:rPr lang="en-US" dirty="0" smtClean="0"/>
              <a:t>39</a:t>
            </a:r>
            <a:endParaRPr lang="en-US" dirty="0"/>
          </a:p>
        </p:txBody>
      </p:sp>
    </p:spTree>
    <p:extLst>
      <p:ext uri="{BB962C8B-B14F-4D97-AF65-F5344CB8AC3E}">
        <p14:creationId xmlns:p14="http://schemas.microsoft.com/office/powerpoint/2010/main" val="306099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Two Types of Federal Employment Statutes</a:t>
            </a:r>
            <a:endParaRPr lang="en-US"/>
          </a:p>
        </p:txBody>
      </p:sp>
      <p:sp>
        <p:nvSpPr>
          <p:cNvPr id="3" name="Content Placeholder 2"/>
          <p:cNvSpPr>
            <a:spLocks noGrp="1"/>
          </p:cNvSpPr>
          <p:nvPr>
            <p:ph sz="quarter" idx="13"/>
          </p:nvPr>
        </p:nvSpPr>
        <p:spPr>
          <a:xfrm>
            <a:off x="329669" y="1587302"/>
            <a:ext cx="8412480" cy="4572000"/>
          </a:xfrm>
        </p:spPr>
        <p:txBody>
          <a:bodyPr/>
          <a:lstStyle/>
          <a:p>
            <a:r>
              <a:rPr lang="en-US" altLang="en-US"/>
              <a:t>Statutes expressly excluding Indian tribes</a:t>
            </a:r>
          </a:p>
          <a:p>
            <a:pPr lvl="1"/>
            <a:r>
              <a:rPr lang="en-US" altLang="en-US"/>
              <a:t>Congress sometimes provides for exclusion</a:t>
            </a:r>
          </a:p>
          <a:p>
            <a:pPr lvl="1"/>
            <a:r>
              <a:rPr lang="en-US" altLang="en-US"/>
              <a:t>Exclusions are </a:t>
            </a:r>
            <a:r>
              <a:rPr lang="en-US" altLang="en-US" smtClean="0"/>
              <a:t>rare</a:t>
            </a:r>
          </a:p>
          <a:p>
            <a:pPr lvl="1"/>
            <a:r>
              <a:rPr lang="en-US" altLang="en-US" smtClean="0"/>
              <a:t>Tribes </a:t>
            </a:r>
            <a:r>
              <a:rPr lang="en-US" altLang="en-US"/>
              <a:t>need not comply if specific exclusion</a:t>
            </a:r>
          </a:p>
          <a:p>
            <a:r>
              <a:rPr lang="en-US" altLang="en-US"/>
              <a:t>Federal statutes of </a:t>
            </a:r>
            <a:r>
              <a:rPr lang="en-US" altLang="en-US" smtClean="0"/>
              <a:t>“general application”</a:t>
            </a:r>
            <a:endParaRPr lang="en-US" altLang="en-US"/>
          </a:p>
          <a:p>
            <a:pPr lvl="1"/>
            <a:r>
              <a:rPr lang="en-US" altLang="en-US"/>
              <a:t>No specific mention of exclusion for tribes</a:t>
            </a:r>
          </a:p>
          <a:p>
            <a:pPr lvl="1"/>
            <a:r>
              <a:rPr lang="en-US" altLang="en-US"/>
              <a:t>Federal court power to decide if apply to tribes</a:t>
            </a:r>
          </a:p>
          <a:p>
            <a:pPr lvl="1"/>
            <a:r>
              <a:rPr lang="en-US" altLang="en-US"/>
              <a:t>Need to decide whether and how to comply if no specific tribal exclusion</a:t>
            </a:r>
          </a:p>
          <a:p>
            <a:pPr lvl="1"/>
            <a:r>
              <a:rPr lang="en-US" altLang="en-US"/>
              <a:t>Need to evaluate extent to which statute applies</a:t>
            </a:r>
          </a:p>
          <a:p>
            <a:pPr lvl="1"/>
            <a:r>
              <a:rPr lang="en-US" altLang="en-US"/>
              <a:t>Consider three exceptions: self-governance, treaty, and </a:t>
            </a:r>
            <a:r>
              <a:rPr lang="en-US" altLang="en-US" smtClean="0"/>
              <a:t>Congresssional intent</a:t>
            </a:r>
            <a:endParaRPr lang="en-US"/>
          </a:p>
          <a:p>
            <a:endParaRPr lang="en-US"/>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4</a:t>
            </a:fld>
            <a:endParaRPr lang="en-US">
              <a:solidFill>
                <a:prstClr val="black"/>
              </a:solidFill>
            </a:endParaRPr>
          </a:p>
        </p:txBody>
      </p:sp>
    </p:spTree>
    <p:extLst>
      <p:ext uri="{BB962C8B-B14F-4D97-AF65-F5344CB8AC3E}">
        <p14:creationId xmlns:p14="http://schemas.microsoft.com/office/powerpoint/2010/main" val="1733466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Building Internal Infrastructure &amp; Capacity:</a:t>
            </a:r>
            <a:r>
              <a:rPr lang="en-US" sz="2700" dirty="0"/>
              <a:t> </a:t>
            </a:r>
            <a:r>
              <a:rPr lang="en-US" sz="2700" dirty="0" smtClean="0"/>
              <a:t>Employer Policies, Procedures &amp; Practices</a:t>
            </a:r>
            <a:endParaRPr lang="en-US" sz="2700" dirty="0"/>
          </a:p>
        </p:txBody>
      </p:sp>
      <p:sp>
        <p:nvSpPr>
          <p:cNvPr id="3" name="Content Placeholder 2"/>
          <p:cNvSpPr>
            <a:spLocks noGrp="1"/>
          </p:cNvSpPr>
          <p:nvPr>
            <p:ph sz="quarter" idx="13"/>
          </p:nvPr>
        </p:nvSpPr>
        <p:spPr>
          <a:xfrm>
            <a:off x="361323" y="1907931"/>
            <a:ext cx="8412480" cy="4388365"/>
          </a:xfrm>
          <a:prstGeom prst="rect">
            <a:avLst/>
          </a:prstGeom>
        </p:spPr>
        <p:txBody>
          <a:bodyPr/>
          <a:lstStyle/>
          <a:p>
            <a:r>
              <a:rPr lang="en-US" sz="1725" dirty="0"/>
              <a:t>Anti-Discrimination, Anti-Harassment &amp; Anti-Retaliation Policies </a:t>
            </a:r>
          </a:p>
          <a:p>
            <a:pPr lvl="1"/>
            <a:r>
              <a:rPr lang="en-US" sz="1575" dirty="0"/>
              <a:t>Update for consistency with </a:t>
            </a:r>
            <a:r>
              <a:rPr lang="en-US" sz="1575" dirty="0" smtClean="0"/>
              <a:t>new tribal </a:t>
            </a:r>
            <a:r>
              <a:rPr lang="en-US" sz="1575" dirty="0"/>
              <a:t>law</a:t>
            </a:r>
          </a:p>
          <a:p>
            <a:r>
              <a:rPr lang="en-US" sz="1725" dirty="0"/>
              <a:t>Performance Management &amp; Standards of Conduct</a:t>
            </a:r>
          </a:p>
          <a:p>
            <a:pPr lvl="1"/>
            <a:r>
              <a:rPr lang="en-US" sz="1575" dirty="0"/>
              <a:t>Set clear standards in policy</a:t>
            </a:r>
          </a:p>
          <a:p>
            <a:pPr lvl="1"/>
            <a:r>
              <a:rPr lang="en-US" sz="1575" dirty="0"/>
              <a:t>Ensure standards are enforced consistently</a:t>
            </a:r>
          </a:p>
          <a:p>
            <a:pPr lvl="1"/>
            <a:r>
              <a:rPr lang="en-US" sz="1575" dirty="0"/>
              <a:t>Train! Train! Train!</a:t>
            </a:r>
          </a:p>
          <a:p>
            <a:r>
              <a:rPr lang="en-US" sz="1725" dirty="0"/>
              <a:t>Resolution of Employee Issues</a:t>
            </a:r>
          </a:p>
          <a:p>
            <a:pPr lvl="1"/>
            <a:r>
              <a:rPr lang="en-US" sz="1575" dirty="0"/>
              <a:t>Implement a prompt, thorough, impartial, and well-documented process for resolving employee issues (including formal investigations where appropriate)  </a:t>
            </a:r>
          </a:p>
          <a:p>
            <a:r>
              <a:rPr lang="en-US" sz="1725" dirty="0"/>
              <a:t>Appeal Process</a:t>
            </a:r>
          </a:p>
          <a:p>
            <a:pPr lvl="1"/>
            <a:r>
              <a:rPr lang="en-US" sz="1575" dirty="0"/>
              <a:t>Provide an internal forum for employees to challenge serious adverse actions before resorting to legal action </a:t>
            </a:r>
          </a:p>
        </p:txBody>
      </p:sp>
      <p:sp>
        <p:nvSpPr>
          <p:cNvPr id="4" name="Slide Number Placeholder 4"/>
          <p:cNvSpPr>
            <a:spLocks noGrp="1"/>
          </p:cNvSpPr>
          <p:nvPr>
            <p:ph type="sldNum" sz="quarter" idx="16"/>
          </p:nvPr>
        </p:nvSpPr>
        <p:spPr>
          <a:xfrm>
            <a:off x="7669003" y="6543925"/>
            <a:ext cx="109004" cy="138499"/>
          </a:xfrm>
          <a:prstGeom prst="rect">
            <a:avLst/>
          </a:prstGeom>
        </p:spPr>
        <p:txBody>
          <a:bodyPr/>
          <a:lstStyle/>
          <a:p>
            <a:r>
              <a:rPr lang="en-US" dirty="0" smtClean="0"/>
              <a:t>40</a:t>
            </a:r>
            <a:endParaRPr lang="en-US" dirty="0"/>
          </a:p>
        </p:txBody>
      </p:sp>
    </p:spTree>
    <p:extLst>
      <p:ext uri="{BB962C8B-B14F-4D97-AF65-F5344CB8AC3E}">
        <p14:creationId xmlns:p14="http://schemas.microsoft.com/office/powerpoint/2010/main" val="4171749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080" y="849830"/>
            <a:ext cx="8324850" cy="1015663"/>
          </a:xfrm>
        </p:spPr>
        <p:txBody>
          <a:bodyPr/>
          <a:lstStyle/>
          <a:p>
            <a:pPr algn="ctr"/>
            <a:r>
              <a:rPr lang="en-US" sz="6600" smtClean="0">
                <a:solidFill>
                  <a:srgbClr val="00B0F0"/>
                </a:solidFill>
              </a:rPr>
              <a:t>Thank You</a:t>
            </a:r>
            <a:endParaRPr lang="en-US" sz="13800">
              <a:solidFill>
                <a:srgbClr val="EBECED"/>
              </a:solidFill>
            </a:endParaRPr>
          </a:p>
        </p:txBody>
      </p:sp>
    </p:spTree>
    <p:extLst>
      <p:ext uri="{BB962C8B-B14F-4D97-AF65-F5344CB8AC3E}">
        <p14:creationId xmlns:p14="http://schemas.microsoft.com/office/powerpoint/2010/main" val="217153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923330"/>
          </a:xfrm>
        </p:spPr>
        <p:txBody>
          <a:bodyPr/>
          <a:lstStyle/>
          <a:p>
            <a:r>
              <a:rPr lang="en-US" altLang="en-US"/>
              <a:t>Federal Statutes </a:t>
            </a:r>
            <a:r>
              <a:rPr lang="en-US" altLang="en-US" smtClean="0"/>
              <a:t>Expressly Excluding </a:t>
            </a:r>
            <a:r>
              <a:rPr lang="en-US" altLang="en-US"/>
              <a:t>Indian Tribes</a:t>
            </a:r>
            <a:endParaRPr lang="en-US"/>
          </a:p>
        </p:txBody>
      </p:sp>
      <p:sp>
        <p:nvSpPr>
          <p:cNvPr id="3" name="Content Placeholder 2"/>
          <p:cNvSpPr>
            <a:spLocks noGrp="1"/>
          </p:cNvSpPr>
          <p:nvPr>
            <p:ph sz="quarter" idx="13"/>
          </p:nvPr>
        </p:nvSpPr>
        <p:spPr>
          <a:xfrm>
            <a:off x="349334" y="1744618"/>
            <a:ext cx="8412480" cy="4572000"/>
          </a:xfrm>
        </p:spPr>
        <p:txBody>
          <a:bodyPr/>
          <a:lstStyle/>
          <a:p>
            <a:r>
              <a:rPr lang="en-US" altLang="en-US" dirty="0"/>
              <a:t>Title VII of Civil Rights Act of 1964 (Title VII)</a:t>
            </a:r>
          </a:p>
          <a:p>
            <a:pPr lvl="1"/>
            <a:r>
              <a:rPr lang="en-US" altLang="en-US" dirty="0"/>
              <a:t>Prohibits employment discrimination based on race, color, sex, national origin, and religion</a:t>
            </a:r>
          </a:p>
          <a:p>
            <a:pPr lvl="1"/>
            <a:r>
              <a:rPr lang="en-US" altLang="en-US" dirty="0"/>
              <a:t>Specifically excludes Indian tribes</a:t>
            </a:r>
          </a:p>
          <a:p>
            <a:r>
              <a:rPr lang="en-US" altLang="en-US" dirty="0"/>
              <a:t>Worker Adjustment and Retraining Notification Act (WARN)</a:t>
            </a:r>
          </a:p>
          <a:p>
            <a:pPr lvl="1"/>
            <a:r>
              <a:rPr lang="en-US" altLang="en-US" dirty="0"/>
              <a:t>Requires notification before plant closing/mass layoff</a:t>
            </a:r>
          </a:p>
          <a:p>
            <a:pPr lvl="1"/>
            <a:r>
              <a:rPr lang="en-US" altLang="en-US" dirty="0"/>
              <a:t>Statute silent as to applicability to Indian tribes</a:t>
            </a:r>
          </a:p>
          <a:p>
            <a:pPr lvl="1"/>
            <a:r>
              <a:rPr lang="en-US" altLang="en-US" dirty="0"/>
              <a:t>Federal Department of Labor regulation exempts tribes</a:t>
            </a:r>
          </a:p>
          <a:p>
            <a:r>
              <a:rPr lang="en-US" altLang="en-US" dirty="0"/>
              <a:t>Americans with Disabilities Act (Title I: Discrimination)</a:t>
            </a:r>
          </a:p>
          <a:p>
            <a:pPr lvl="1"/>
            <a:r>
              <a:rPr lang="en-US" altLang="en-US" dirty="0"/>
              <a:t>By explicit terms, exemption from anti-discrimination provisions</a:t>
            </a:r>
          </a:p>
          <a:p>
            <a:pPr lvl="1"/>
            <a:r>
              <a:rPr lang="en-US" altLang="en-US" dirty="0"/>
              <a:t>No specific exclusion from Title III, public-access provisions </a:t>
            </a:r>
          </a:p>
          <a:p>
            <a:pPr marL="0" indent="0">
              <a:buNone/>
            </a:pPr>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5</a:t>
            </a:fld>
            <a:endParaRPr lang="en-US">
              <a:solidFill>
                <a:prstClr val="black"/>
              </a:solidFill>
            </a:endParaRPr>
          </a:p>
        </p:txBody>
      </p:sp>
    </p:spTree>
    <p:extLst>
      <p:ext uri="{BB962C8B-B14F-4D97-AF65-F5344CB8AC3E}">
        <p14:creationId xmlns:p14="http://schemas.microsoft.com/office/powerpoint/2010/main" val="358870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6" y="770719"/>
            <a:ext cx="8636363" cy="923330"/>
          </a:xfrm>
        </p:spPr>
        <p:txBody>
          <a:bodyPr/>
          <a:lstStyle/>
          <a:p>
            <a:r>
              <a:rPr lang="en-US" altLang="en-US"/>
              <a:t>Federal Statutes Without Specific </a:t>
            </a:r>
            <a:r>
              <a:rPr lang="en-US" altLang="en-US" smtClean="0"/>
              <a:t>Exclusions</a:t>
            </a:r>
            <a:endParaRPr lang="en-US"/>
          </a:p>
        </p:txBody>
      </p:sp>
      <p:sp>
        <p:nvSpPr>
          <p:cNvPr id="3" name="Content Placeholder 2"/>
          <p:cNvSpPr>
            <a:spLocks noGrp="1"/>
          </p:cNvSpPr>
          <p:nvPr>
            <p:ph sz="quarter" idx="13"/>
          </p:nvPr>
        </p:nvSpPr>
        <p:spPr>
          <a:xfrm>
            <a:off x="329669" y="1420154"/>
            <a:ext cx="8412480" cy="4764336"/>
          </a:xfrm>
        </p:spPr>
        <p:txBody>
          <a:bodyPr/>
          <a:lstStyle/>
          <a:p>
            <a:r>
              <a:rPr lang="en-US" altLang="en-US" sz="2000" dirty="0"/>
              <a:t>Occupational Safety and Health Act (OSHA)</a:t>
            </a:r>
          </a:p>
          <a:p>
            <a:r>
              <a:rPr lang="en-US" altLang="en-US" sz="2000" dirty="0" smtClean="0"/>
              <a:t>Age </a:t>
            </a:r>
            <a:r>
              <a:rPr lang="en-US" altLang="en-US" sz="2000" dirty="0"/>
              <a:t>Discrimination in Employment Act (</a:t>
            </a:r>
            <a:r>
              <a:rPr lang="en-US" altLang="en-US" sz="2000" dirty="0" err="1"/>
              <a:t>ADEA</a:t>
            </a:r>
            <a:r>
              <a:rPr lang="en-US" altLang="en-US" sz="2000" dirty="0"/>
              <a:t>)</a:t>
            </a:r>
          </a:p>
          <a:p>
            <a:r>
              <a:rPr lang="en-US" altLang="en-US" sz="2000" dirty="0"/>
              <a:t>Title III of Americans with Disabilities Act (ADA) – Public-access provisions only</a:t>
            </a:r>
          </a:p>
          <a:p>
            <a:r>
              <a:rPr lang="en-US" altLang="en-US" sz="2000" dirty="0"/>
              <a:t>Fair Labor Standards Act (</a:t>
            </a:r>
            <a:r>
              <a:rPr lang="en-US" altLang="en-US" sz="2000" dirty="0" err="1"/>
              <a:t>FLSA</a:t>
            </a:r>
            <a:r>
              <a:rPr lang="en-US" altLang="en-US" sz="2000" dirty="0"/>
              <a:t>) </a:t>
            </a:r>
          </a:p>
          <a:p>
            <a:r>
              <a:rPr lang="en-US" altLang="en-US" sz="2000" dirty="0"/>
              <a:t>Family and Medical Leave Act (</a:t>
            </a:r>
            <a:r>
              <a:rPr lang="en-US" altLang="en-US" sz="2000" dirty="0" err="1"/>
              <a:t>FMLA</a:t>
            </a:r>
            <a:r>
              <a:rPr lang="en-US" altLang="en-US" sz="2000" dirty="0"/>
              <a:t>)</a:t>
            </a:r>
          </a:p>
          <a:p>
            <a:r>
              <a:rPr lang="en-US" altLang="en-US" sz="2000" dirty="0" smtClean="0"/>
              <a:t>National Labor Relations Act (</a:t>
            </a:r>
            <a:r>
              <a:rPr lang="en-US" altLang="en-US" sz="2000" dirty="0" err="1" smtClean="0"/>
              <a:t>NLRA</a:t>
            </a:r>
            <a:r>
              <a:rPr lang="en-US" altLang="en-US" sz="2000" dirty="0" smtClean="0"/>
              <a:t>)</a:t>
            </a:r>
          </a:p>
          <a:p>
            <a:r>
              <a:rPr lang="en-US" altLang="en-US" sz="2000" dirty="0" smtClean="0"/>
              <a:t>Consolidated </a:t>
            </a:r>
            <a:r>
              <a:rPr lang="en-US" altLang="en-US" sz="2000" dirty="0"/>
              <a:t>Omnibus Budget Reconciliation Act (COBRA</a:t>
            </a:r>
            <a:r>
              <a:rPr lang="en-US" altLang="en-US" sz="2000" dirty="0" smtClean="0"/>
              <a:t>)</a:t>
            </a:r>
          </a:p>
          <a:p>
            <a:r>
              <a:rPr lang="en-US" altLang="en-US" sz="2000" dirty="0" smtClean="0"/>
              <a:t>Employee </a:t>
            </a:r>
            <a:r>
              <a:rPr lang="en-US" altLang="en-US" sz="2000" dirty="0"/>
              <a:t>Retirement Income Security Act (ERISA)</a:t>
            </a:r>
          </a:p>
          <a:p>
            <a:pPr lvl="1"/>
            <a:r>
              <a:rPr lang="en-US" altLang="en-US" dirty="0"/>
              <a:t>Governs employee benefit </a:t>
            </a:r>
            <a:r>
              <a:rPr lang="en-US" altLang="en-US" dirty="0" smtClean="0"/>
              <a:t>plans: exempts tribal employees performing “essential” government functions; expressly applies to employees performing commercial activities</a:t>
            </a:r>
          </a:p>
          <a:p>
            <a:r>
              <a:rPr lang="en-US" sz="2000" dirty="0"/>
              <a:t>Immigration Reform and Control Act of </a:t>
            </a:r>
            <a:r>
              <a:rPr lang="it-IT" sz="2000" dirty="0"/>
              <a:t>1986</a:t>
            </a:r>
            <a:endParaRPr lang="en-US" altLang="en-US" sz="2000" dirty="0"/>
          </a:p>
          <a:p>
            <a:pPr marL="0" indent="0">
              <a:buNone/>
            </a:pPr>
            <a:endParaRPr lang="en-US" dirty="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6</a:t>
            </a:fld>
            <a:endParaRPr lang="en-US">
              <a:solidFill>
                <a:prstClr val="black"/>
              </a:solidFill>
            </a:endParaRPr>
          </a:p>
        </p:txBody>
      </p:sp>
    </p:spTree>
    <p:extLst>
      <p:ext uri="{BB962C8B-B14F-4D97-AF65-F5344CB8AC3E}">
        <p14:creationId xmlns:p14="http://schemas.microsoft.com/office/powerpoint/2010/main" val="360465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Application of Federal Statutes Without Exclusion</a:t>
            </a:r>
            <a:endParaRPr lang="en-US"/>
          </a:p>
        </p:txBody>
      </p:sp>
      <p:sp>
        <p:nvSpPr>
          <p:cNvPr id="3" name="Content Placeholder 2"/>
          <p:cNvSpPr>
            <a:spLocks noGrp="1"/>
          </p:cNvSpPr>
          <p:nvPr>
            <p:ph sz="quarter" idx="13"/>
          </p:nvPr>
        </p:nvSpPr>
        <p:spPr>
          <a:xfrm>
            <a:off x="349334" y="1744618"/>
            <a:ext cx="8412480" cy="4572000"/>
          </a:xfrm>
        </p:spPr>
        <p:txBody>
          <a:bodyPr/>
          <a:lstStyle/>
          <a:p>
            <a:r>
              <a:rPr lang="en-US" altLang="en-US" sz="2800"/>
              <a:t>Three exceptions to application of federal statute of general application to Indian tribes </a:t>
            </a:r>
          </a:p>
          <a:p>
            <a:pPr lvl="1"/>
            <a:r>
              <a:rPr lang="en-US" altLang="en-US" sz="2400"/>
              <a:t>Application of law would abrogate treaty </a:t>
            </a:r>
            <a:r>
              <a:rPr lang="en-US" altLang="en-US" sz="2400" smtClean="0"/>
              <a:t>right</a:t>
            </a:r>
          </a:p>
          <a:p>
            <a:pPr lvl="2"/>
            <a:r>
              <a:rPr lang="en-US" altLang="en-US" sz="2000" smtClean="0"/>
              <a:t>Federal appeals </a:t>
            </a:r>
            <a:r>
              <a:rPr lang="en-US" altLang="en-US" sz="2000"/>
              <a:t>court </a:t>
            </a:r>
            <a:r>
              <a:rPr lang="en-US" altLang="en-US" sz="2000" smtClean="0"/>
              <a:t>decisions apply this exception</a:t>
            </a:r>
          </a:p>
          <a:p>
            <a:pPr lvl="2"/>
            <a:r>
              <a:rPr lang="en-US" altLang="en-US" sz="2000" smtClean="0"/>
              <a:t>Application can be treaty-specific </a:t>
            </a:r>
            <a:endParaRPr lang="en-US" altLang="en-US" sz="2000"/>
          </a:p>
          <a:p>
            <a:pPr lvl="1"/>
            <a:r>
              <a:rPr lang="en-US" altLang="en-US" sz="2400"/>
              <a:t>Congress did not intend law to apply</a:t>
            </a:r>
          </a:p>
          <a:p>
            <a:pPr lvl="1"/>
            <a:r>
              <a:rPr lang="en-US" altLang="en-US" sz="2400" b="1"/>
              <a:t>Self-governance exception</a:t>
            </a:r>
          </a:p>
          <a:p>
            <a:pPr lvl="2"/>
            <a:r>
              <a:rPr lang="en-US" altLang="en-US" sz="2000" b="1"/>
              <a:t>Applying law </a:t>
            </a:r>
            <a:r>
              <a:rPr lang="en-US" altLang="en-US" sz="2000" b="1" smtClean="0"/>
              <a:t>would:</a:t>
            </a:r>
          </a:p>
          <a:p>
            <a:pPr marL="1035050" lvl="3" indent="-342900">
              <a:buFont typeface="+mj-lt"/>
              <a:buAutoNum type="arabicParenR"/>
            </a:pPr>
            <a:r>
              <a:rPr lang="en-US" altLang="en-US" sz="1800" b="1" smtClean="0"/>
              <a:t>interfere </a:t>
            </a:r>
            <a:r>
              <a:rPr lang="en-US" altLang="en-US" sz="1800" b="1"/>
              <a:t>with right of self-governance </a:t>
            </a:r>
            <a:endParaRPr lang="en-US" altLang="en-US" sz="1800" b="1" smtClean="0"/>
          </a:p>
          <a:p>
            <a:pPr marL="1035050" lvl="3" indent="-342900">
              <a:buFont typeface="+mj-lt"/>
              <a:buAutoNum type="arabicParenR"/>
            </a:pPr>
            <a:r>
              <a:rPr lang="en-US" altLang="en-US" sz="1800" b="1" smtClean="0"/>
              <a:t>in </a:t>
            </a:r>
            <a:r>
              <a:rPr lang="en-US" altLang="en-US" sz="1800" b="1"/>
              <a:t>purely intramural matters</a:t>
            </a:r>
          </a:p>
          <a:p>
            <a:pPr lvl="2"/>
            <a:r>
              <a:rPr lang="en-US" altLang="en-US" sz="2000" b="1"/>
              <a:t>Most </a:t>
            </a:r>
            <a:r>
              <a:rPr lang="en-US" altLang="en-US" sz="2000" b="1" smtClean="0"/>
              <a:t>commonly applied exception</a:t>
            </a:r>
          </a:p>
          <a:p>
            <a:pPr marL="0" indent="0">
              <a:buNone/>
            </a:pPr>
            <a:endParaRPr lang="en-US" sz="2800"/>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7</a:t>
            </a:fld>
            <a:endParaRPr lang="en-US">
              <a:solidFill>
                <a:prstClr val="black"/>
              </a:solidFill>
            </a:endParaRPr>
          </a:p>
        </p:txBody>
      </p:sp>
    </p:spTree>
    <p:extLst>
      <p:ext uri="{BB962C8B-B14F-4D97-AF65-F5344CB8AC3E}">
        <p14:creationId xmlns:p14="http://schemas.microsoft.com/office/powerpoint/2010/main" val="319099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altLang="en-US" smtClean="0"/>
              <a:t>Focus on the Self-Governance Exception</a:t>
            </a:r>
            <a:endParaRPr lang="en-US"/>
          </a:p>
        </p:txBody>
      </p:sp>
      <p:sp>
        <p:nvSpPr>
          <p:cNvPr id="3" name="Content Placeholder 2"/>
          <p:cNvSpPr>
            <a:spLocks noGrp="1"/>
          </p:cNvSpPr>
          <p:nvPr>
            <p:ph sz="quarter" idx="13"/>
          </p:nvPr>
        </p:nvSpPr>
        <p:spPr>
          <a:xfrm>
            <a:off x="310005" y="1459482"/>
            <a:ext cx="8412480" cy="4572000"/>
          </a:xfrm>
        </p:spPr>
        <p:txBody>
          <a:bodyPr/>
          <a:lstStyle/>
          <a:p>
            <a:r>
              <a:rPr lang="en-US" altLang="en-US"/>
              <a:t>Tribal activity more likely to be exempt if:</a:t>
            </a:r>
          </a:p>
          <a:p>
            <a:pPr lvl="1"/>
            <a:r>
              <a:rPr lang="en-US" altLang="en-US"/>
              <a:t>Traditional activity performed by government</a:t>
            </a:r>
          </a:p>
          <a:p>
            <a:pPr lvl="1"/>
            <a:r>
              <a:rPr lang="en-US" altLang="en-US"/>
              <a:t>No non-Indians are involved</a:t>
            </a:r>
          </a:p>
          <a:p>
            <a:pPr lvl="1"/>
            <a:r>
              <a:rPr lang="en-US" altLang="en-US"/>
              <a:t>Activities occur on </a:t>
            </a:r>
            <a:r>
              <a:rPr lang="en-US" altLang="en-US" smtClean="0"/>
              <a:t>tribal lands</a:t>
            </a:r>
            <a:endParaRPr lang="en-US" altLang="en-US"/>
          </a:p>
          <a:p>
            <a:pPr lvl="1"/>
            <a:r>
              <a:rPr lang="en-US" altLang="en-US"/>
              <a:t>Members of tribe hold all leadership positions</a:t>
            </a:r>
          </a:p>
          <a:p>
            <a:r>
              <a:rPr lang="en-US" altLang="en-US" smtClean="0"/>
              <a:t>Commercial </a:t>
            </a:r>
            <a:r>
              <a:rPr lang="en-US" altLang="en-US"/>
              <a:t>activities </a:t>
            </a:r>
            <a:r>
              <a:rPr lang="en-US" altLang="en-US" smtClean="0"/>
              <a:t>make application of exception difficult</a:t>
            </a:r>
          </a:p>
          <a:p>
            <a:pPr lvl="1"/>
            <a:r>
              <a:rPr lang="en-US" altLang="en-US" smtClean="0"/>
              <a:t>Particularly true where majority of employees/patrons are non-Indian/non-members</a:t>
            </a:r>
            <a:endParaRPr lang="en-US" altLang="en-US"/>
          </a:p>
          <a:p>
            <a:r>
              <a:rPr lang="en-US" altLang="en-US"/>
              <a:t>Ninth Circuit (CA, AK, HI, ID, MT, NV, OR &amp; WA)</a:t>
            </a:r>
          </a:p>
          <a:p>
            <a:pPr lvl="1"/>
            <a:r>
              <a:rPr lang="en-US" altLang="en-US"/>
              <a:t>Case by case basis based on nature of relationship</a:t>
            </a:r>
          </a:p>
          <a:p>
            <a:pPr marL="0" indent="0">
              <a:buNone/>
            </a:pPr>
            <a:endParaRPr lang="en-US"/>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8</a:t>
            </a:fld>
            <a:endParaRPr lang="en-US">
              <a:solidFill>
                <a:prstClr val="black"/>
              </a:solidFill>
            </a:endParaRPr>
          </a:p>
        </p:txBody>
      </p:sp>
    </p:spTree>
    <p:extLst>
      <p:ext uri="{BB962C8B-B14F-4D97-AF65-F5344CB8AC3E}">
        <p14:creationId xmlns:p14="http://schemas.microsoft.com/office/powerpoint/2010/main" val="3153838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37" y="770719"/>
            <a:ext cx="8412480" cy="461665"/>
          </a:xfrm>
        </p:spPr>
        <p:txBody>
          <a:bodyPr/>
          <a:lstStyle/>
          <a:p>
            <a:r>
              <a:rPr lang="en-US" altLang="en-US"/>
              <a:t>Self-Governance </a:t>
            </a:r>
            <a:r>
              <a:rPr lang="en-US" altLang="en-US" smtClean="0"/>
              <a:t>Exception</a:t>
            </a:r>
            <a:endParaRPr lang="en-US"/>
          </a:p>
        </p:txBody>
      </p:sp>
      <p:sp>
        <p:nvSpPr>
          <p:cNvPr id="3" name="Content Placeholder 2"/>
          <p:cNvSpPr>
            <a:spLocks noGrp="1"/>
          </p:cNvSpPr>
          <p:nvPr>
            <p:ph sz="quarter" idx="13"/>
          </p:nvPr>
        </p:nvSpPr>
        <p:spPr>
          <a:xfrm>
            <a:off x="349334" y="1744618"/>
            <a:ext cx="8412480" cy="4572000"/>
          </a:xfrm>
        </p:spPr>
        <p:txBody>
          <a:bodyPr/>
          <a:lstStyle/>
          <a:p>
            <a:r>
              <a:rPr lang="en-US" altLang="en-US"/>
              <a:t>Tribal legislation</a:t>
            </a:r>
          </a:p>
          <a:p>
            <a:pPr lvl="1"/>
            <a:r>
              <a:rPr lang="en-US" altLang="en-US"/>
              <a:t>Federal courts: existence of tribal legislation is a factor in deciding whether to impose federal employment laws</a:t>
            </a:r>
          </a:p>
          <a:p>
            <a:pPr lvl="1"/>
            <a:r>
              <a:rPr lang="en-US" altLang="en-US" smtClean="0"/>
              <a:t>Practically </a:t>
            </a:r>
            <a:r>
              <a:rPr lang="en-US" altLang="en-US"/>
              <a:t>speaking, federal agencies are much less likely to involve themselves with a tribal employer if:</a:t>
            </a:r>
          </a:p>
          <a:p>
            <a:pPr lvl="2"/>
            <a:r>
              <a:rPr lang="en-US" altLang="en-US" sz="1600"/>
              <a:t>The tribe has its own policies or legislation that serve goals similar to federal legislation (e.g., permitting employee leave in some or all of the circumstances the FMLA requires)</a:t>
            </a:r>
          </a:p>
          <a:p>
            <a:pPr lvl="2"/>
            <a:r>
              <a:rPr lang="en-US" altLang="en-US" sz="1600"/>
              <a:t>The tribal employer applies these policies fairly and consistently</a:t>
            </a:r>
          </a:p>
          <a:p>
            <a:pPr marL="0" indent="0">
              <a:buNone/>
            </a:pPr>
            <a:endParaRPr lang="en-US"/>
          </a:p>
        </p:txBody>
      </p:sp>
      <p:sp>
        <p:nvSpPr>
          <p:cNvPr id="5" name="Slide Number Placeholder 4"/>
          <p:cNvSpPr>
            <a:spLocks noGrp="1"/>
          </p:cNvSpPr>
          <p:nvPr>
            <p:ph type="sldNum" sz="quarter" idx="16"/>
          </p:nvPr>
        </p:nvSpPr>
        <p:spPr/>
        <p:txBody>
          <a:bodyPr/>
          <a:lstStyle/>
          <a:p>
            <a:fld id="{D34DACC3-9742-4940-92E6-4CAB853A3218}" type="slidenum">
              <a:rPr 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2036260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2881</Words>
  <Application>Microsoft Office PowerPoint</Application>
  <PresentationFormat>On-screen Show (4:3)</PresentationFormat>
  <Paragraphs>387</Paragraphs>
  <Slides>41</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Arial</vt:lpstr>
      <vt:lpstr>Wingdings</vt:lpstr>
      <vt:lpstr>Garamond</vt:lpstr>
      <vt:lpstr>Calibri</vt:lpstr>
      <vt:lpstr>Symbol</vt:lpstr>
      <vt:lpstr>Blank</vt:lpstr>
      <vt:lpstr>1_Blank</vt:lpstr>
      <vt:lpstr>5_Blank</vt:lpstr>
      <vt:lpstr>Labor &amp; Employment in Indian Country: Updates and Best Practices</vt:lpstr>
      <vt:lpstr>General Principles: Applicability of Tribal, State, and Federal laws</vt:lpstr>
      <vt:lpstr>Sources of Employment Law Affecting Tribes: A Refresher</vt:lpstr>
      <vt:lpstr>Two Types of Federal Employment Statutes</vt:lpstr>
      <vt:lpstr>Federal Statutes Expressly Excluding Indian Tribes</vt:lpstr>
      <vt:lpstr>Federal Statutes Without Specific Exclusions</vt:lpstr>
      <vt:lpstr>Application of Federal Statutes Without Exclusion</vt:lpstr>
      <vt:lpstr>Focus on the Self-Governance Exception</vt:lpstr>
      <vt:lpstr>Self-Governance Exception</vt:lpstr>
      <vt:lpstr>Casino Pauma v. NLRB (9th circuit, 2018)</vt:lpstr>
      <vt:lpstr>Tribal Labor Relations Ordinances</vt:lpstr>
      <vt:lpstr>NLRA Preemption</vt:lpstr>
      <vt:lpstr>NLRA Preemption (Continued)</vt:lpstr>
      <vt:lpstr>NLRB DISCRETIONARY EXERCISE OF JURISDICTION</vt:lpstr>
      <vt:lpstr>General Principles:  Tribal Sovereign Immunity</vt:lpstr>
      <vt:lpstr>Application of Sovereign Immunity to Suit/Enforcement</vt:lpstr>
      <vt:lpstr> Conveying the Unique Nuances   Applicable to Tribes</vt:lpstr>
      <vt:lpstr>Immunity Of Tribal Employees</vt:lpstr>
      <vt:lpstr>Employee Risk of Lack of Immunity</vt:lpstr>
      <vt:lpstr>Suits Against Employees: Off Reservation Activities</vt:lpstr>
      <vt:lpstr>Suits Against Employees: Off Reservation Activities</vt:lpstr>
      <vt:lpstr>Suits Against Employees: Off Reservation Activities</vt:lpstr>
      <vt:lpstr>Best Practices</vt:lpstr>
      <vt:lpstr>Best Practices: Tribal Governments</vt:lpstr>
      <vt:lpstr>Best Practices: Policies, Forms, Contracts</vt:lpstr>
      <vt:lpstr>Best Practices: Policies, Forms, Contracts (Continued)</vt:lpstr>
      <vt:lpstr>Best Practices: Avoid Contractual Waivers Of Sovereign Immunity</vt:lpstr>
      <vt:lpstr>Best Practices: Employee Handbooks</vt:lpstr>
      <vt:lpstr>Best Practices: Employee Handbooks</vt:lpstr>
      <vt:lpstr>Best Practices: Supervisor Training</vt:lpstr>
      <vt:lpstr>Best Practices: Investigations</vt:lpstr>
      <vt:lpstr>Best Practices: Investigations</vt:lpstr>
      <vt:lpstr>Best Practices: Discipline and Discharge</vt:lpstr>
      <vt:lpstr>Best Practices: Discipline and Discharge </vt:lpstr>
      <vt:lpstr>Case Study:  Pechanga Employment Claims Act</vt:lpstr>
      <vt:lpstr>Underlying Legal Framework</vt:lpstr>
      <vt:lpstr>Pechanga Tribal-State Compact §12.3(f)</vt:lpstr>
      <vt:lpstr>Drafting Considerations</vt:lpstr>
      <vt:lpstr>Building Internal Infrastructure &amp; Capacity: Tribal Court</vt:lpstr>
      <vt:lpstr>Building Internal Infrastructure &amp; Capacity: Employer Policies, Procedures &amp; Practices</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2018-10-08T18:31:42Z</cp:lastPrinted>
  <dcterms:created xsi:type="dcterms:W3CDTF">2018-10-08T18:31:42Z</dcterms:created>
  <dcterms:modified xsi:type="dcterms:W3CDTF">2018-10-12T13:44:29Z</dcterms:modified>
</cp:coreProperties>
</file>