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84" r:id="rId5"/>
    <p:sldId id="282" r:id="rId6"/>
    <p:sldId id="259" r:id="rId7"/>
    <p:sldId id="283" r:id="rId8"/>
    <p:sldId id="261" r:id="rId9"/>
    <p:sldId id="262" r:id="rId10"/>
    <p:sldId id="263" r:id="rId11"/>
    <p:sldId id="267" r:id="rId12"/>
    <p:sldId id="268" r:id="rId13"/>
    <p:sldId id="269" r:id="rId14"/>
    <p:sldId id="26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ECE7BF"/>
    <a:srgbClr val="D6ED91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4485" autoAdjust="0"/>
  </p:normalViewPr>
  <p:slideViewPr>
    <p:cSldViewPr>
      <p:cViewPr varScale="1">
        <p:scale>
          <a:sx n="67" d="100"/>
          <a:sy n="67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39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324"/>
            <a:ext cx="5105259" cy="6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defTabSz="91398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7800" y="8829967"/>
            <a:ext cx="175097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defTabSz="913980" eaLnBrk="0" hangingPunct="0">
              <a:defRPr sz="1200"/>
            </a:lvl1pPr>
          </a:lstStyle>
          <a:p>
            <a:fld id="{56460701-ABB2-43E3-8D9B-FD76110F0B4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44" name="Picture 7" descr="HSDW Logo_Bl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" y="75856"/>
            <a:ext cx="576086" cy="561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2110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62471D5-BC73-4B2F-8011-7A956E964204}" type="datetime6">
              <a:rPr lang="en-US" smtClean="0"/>
              <a:t>October 16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431D0BB-D73B-4B90-A670-5CC1A91ACF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52767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B87B37-9703-405F-9FC2-D51D00D94B52}" type="datetime6">
              <a:rPr lang="en-US" altLang="en-US" sz="1200">
                <a:latin typeface="Arial" panose="020B0604020202020204" pitchFamily="34" charset="0"/>
              </a:rPr>
              <a:t>October 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Thank</a:t>
            </a:r>
            <a:r>
              <a:rPr lang="en-US" altLang="en-US" baseline="0" dirty="0" smtClean="0">
                <a:latin typeface="Arial" panose="020B0604020202020204" pitchFamily="34" charset="0"/>
              </a:rPr>
              <a:t> you to Board and invitation from the organization to visit you in your homelands to discuss this issue.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802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Applicability of State Laws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57066" lvl="1" indent="-291179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Unless the Congress has waived tribal immunity or granted authority to states over tribes, then state laws do not apply in Indian territory. 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Williams v. Lee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(infringement)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McClanahan v. State Tax Commission of Arizona, New Mexico v. Mescalero Apache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(preemption),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etc.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57066" lvl="1" indent="-291179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Off-reservation, the question is slightly different: state laws may apply to off-reservation entities like LCTHC, but the State has no jurisdiction to enforce those laws against tribes.  (DLSE Manual says as much).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3CAB0FE-668A-400E-9296-FA48FCAFAFC5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274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64717" lvl="2" indent="-232943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AC86D4B-D08C-40A3-B5DD-BB7AC12E06A1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969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09EF460-4470-4CF3-B6C5-4C4987A3D208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103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55C0ECA-8F4C-403B-928A-78EBBECFDED9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82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2C64F2-3821-4AFE-ABDA-229EC16ECC8D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257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352BAD5-2B92-4F66-B68F-6FEE6EA1B9E7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13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40E6801-884E-499F-A53A-A7C5B8449523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694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40E6801-884E-499F-A53A-A7C5B8449523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068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40E6801-884E-499F-A53A-A7C5B8449523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363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B6B2E22-0BA9-4C45-9B76-DB5BCA18CAC4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13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B6B2E22-0BA9-4C45-9B76-DB5BCA18CAC4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452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D1665A9-8236-4E42-8BD2-FA2DDCDC3590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95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9B4F8D4-B9D3-4E3F-8BD3-73C65FBFEC75}" type="datetime6">
              <a:rPr lang="en-US" smtClean="0"/>
              <a:t>October 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1D0BB-D73B-4B90-A670-5CC1A91ACF6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55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obbs_masthead_wo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HSDW Logo_2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"/>
            <a:ext cx="7302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886200"/>
            <a:ext cx="7391400" cy="17526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Adam P. Bailey</a:t>
            </a:r>
          </a:p>
          <a:p>
            <a:r>
              <a:rPr lang="en-US" dirty="0" smtClean="0"/>
              <a:t>Hobbs, Straus, Dean &amp; Walker, LLP</a:t>
            </a:r>
          </a:p>
          <a:p>
            <a:r>
              <a:rPr lang="en-US" dirty="0" smtClean="0"/>
              <a:t>Sacramento, CA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457200" y="1371600"/>
            <a:ext cx="8229600" cy="1905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Labor &amp; Employment Laws</a:t>
            </a:r>
            <a:br>
              <a:rPr lang="en-US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Federal &amp; State Laws for Intertribal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0010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9200"/>
            <a:ext cx="5486400" cy="490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40386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995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68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2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93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0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8"/>
            <a:ext cx="8229600" cy="422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4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obbs_masthead_wo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HSDW Logo_2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"/>
            <a:ext cx="7302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399"/>
            <a:ext cx="8229600" cy="9302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27237"/>
            <a:ext cx="8229600" cy="414496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LCTHC is an Intertribal Organization</a:t>
            </a:r>
          </a:p>
          <a:p>
            <a:pPr lvl="0"/>
            <a:r>
              <a:rPr lang="en-US" dirty="0" smtClean="0"/>
              <a:t>Applicability of Federal Laws</a:t>
            </a:r>
          </a:p>
          <a:p>
            <a:pPr lvl="0"/>
            <a:r>
              <a:rPr lang="en-US" dirty="0" smtClean="0"/>
              <a:t>Applicability of State Laws</a:t>
            </a:r>
          </a:p>
          <a:p>
            <a:pPr lvl="0"/>
            <a:r>
              <a:rPr lang="en-US" dirty="0" smtClean="0"/>
              <a:t>Tribal &amp; Organization Procedures &amp; H.R. Practices</a:t>
            </a:r>
          </a:p>
        </p:txBody>
      </p:sp>
    </p:spTree>
    <p:extLst>
      <p:ext uri="{BB962C8B-B14F-4D97-AF65-F5344CB8AC3E}">
        <p14:creationId xmlns:p14="http://schemas.microsoft.com/office/powerpoint/2010/main" val="54744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obbs_masthead_wo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HSDW Logo_2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"/>
            <a:ext cx="7302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399"/>
            <a:ext cx="8229600" cy="930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81200"/>
            <a:ext cx="8229600" cy="4144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LCTHC is an Intertribal Organization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1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580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284" y="19050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4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275"/>
            <a:ext cx="4040188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275"/>
            <a:ext cx="4041775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6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5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34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1066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57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44700"/>
            <a:ext cx="3008313" cy="4127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91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7BF">
            <a:alpha val="5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27238"/>
            <a:ext cx="8229600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6" descr="hobbs_masthead_wo_logo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7" descr="HSDW Logo_2Color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"/>
            <a:ext cx="7302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6629400" y="6319838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200" b="1" dirty="0" smtClean="0">
                <a:solidFill>
                  <a:srgbClr val="9966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Adam Bailey</a:t>
            </a:r>
          </a:p>
          <a:p>
            <a:pPr algn="r" eaLnBrk="1" hangingPunct="1"/>
            <a:r>
              <a:rPr lang="en-US" altLang="en-US" sz="1200" b="1" dirty="0" smtClean="0">
                <a:solidFill>
                  <a:srgbClr val="9966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916-442-9444</a:t>
            </a:r>
            <a:endParaRPr lang="en-US" altLang="en-US" sz="1200" b="1" dirty="0">
              <a:solidFill>
                <a:srgbClr val="9966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457200" y="6319838"/>
            <a:ext cx="7543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996633"/>
                </a:solidFill>
              </a:rPr>
              <a:t>HOBBS STRAUS DEAN &amp; WALKER, LLP</a:t>
            </a:r>
            <a:endParaRPr lang="en-US" altLang="en-US" sz="1200">
              <a:solidFill>
                <a:srgbClr val="996633"/>
              </a:solidFill>
            </a:endParaRPr>
          </a:p>
          <a:p>
            <a:pPr eaLnBrk="1" hangingPunct="1"/>
            <a:r>
              <a:rPr lang="en-US" altLang="en-US" sz="1000">
                <a:solidFill>
                  <a:srgbClr val="996633"/>
                </a:solidFill>
              </a:rPr>
              <a:t>WASHINGTON, DC | PORTLAND, OR | OKLAHOMA CITY, OK | SACRAMENTO, CA | ANCHORAGE, AK</a:t>
            </a:r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aseline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19200"/>
            <a:ext cx="8534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AB 52 and its Implementation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800" i="1" dirty="0" smtClean="0"/>
              <a:t>Protecting Tribal Cultural Resources</a:t>
            </a:r>
            <a:br>
              <a:rPr lang="en-US" sz="2800" i="1" dirty="0" smtClean="0"/>
            </a:br>
            <a:r>
              <a:rPr lang="en-US" sz="2800" i="1" dirty="0" smtClean="0"/>
              <a:t>in the </a:t>
            </a:r>
            <a:r>
              <a:rPr lang="en-US" sz="2800" i="1" dirty="0" err="1" smtClean="0"/>
              <a:t>CEQA</a:t>
            </a:r>
            <a:r>
              <a:rPr lang="en-US" sz="2800" i="1" dirty="0" smtClean="0"/>
              <a:t> Process</a:t>
            </a:r>
            <a:endParaRPr lang="en-US" altLang="en-US" sz="2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7848600" cy="1752600"/>
          </a:xfrm>
        </p:spPr>
        <p:txBody>
          <a:bodyPr/>
          <a:lstStyle/>
          <a:p>
            <a:r>
              <a:rPr lang="en-US" dirty="0" err="1" smtClean="0"/>
              <a:t>CILA</a:t>
            </a:r>
            <a:r>
              <a:rPr lang="en-US" dirty="0" smtClean="0"/>
              <a:t> 16th Annual Conference</a:t>
            </a:r>
          </a:p>
          <a:p>
            <a:r>
              <a:rPr lang="en-US" dirty="0" smtClean="0"/>
              <a:t>Viejas Resort &amp; Casino</a:t>
            </a:r>
          </a:p>
          <a:p>
            <a:r>
              <a:rPr lang="en-US" dirty="0" smtClean="0"/>
              <a:t>October 14, 2016</a:t>
            </a:r>
            <a:endParaRPr lang="en-US" dirty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 </a:t>
            </a:r>
            <a:endParaRPr lang="en-US" altLang="en-US" i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914400"/>
            <a:ext cx="6019800" cy="5217659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 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740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Regulations</a:t>
            </a:r>
            <a:endParaRPr lang="en-US" altLang="en-US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Guidance and Checklist Draft went through several iterations</a:t>
            </a:r>
          </a:p>
          <a:p>
            <a:pPr eaLnBrk="1" hangingPunct="1"/>
            <a:r>
              <a:rPr lang="en-US" altLang="en-US" dirty="0" smtClean="0"/>
              <a:t>Non-tribal entities opposed detail in guidance re consultation</a:t>
            </a:r>
          </a:p>
          <a:p>
            <a:pPr eaLnBrk="1" hangingPunct="1"/>
            <a:r>
              <a:rPr lang="en-US" altLang="en-US" dirty="0" err="1" smtClean="0"/>
              <a:t>OPR</a:t>
            </a:r>
            <a:r>
              <a:rPr lang="en-US" altLang="en-US" dirty="0" smtClean="0"/>
              <a:t> rejected tribal proposals to “split out” </a:t>
            </a:r>
            <a:r>
              <a:rPr lang="en-US" altLang="en-US" dirty="0" err="1" smtClean="0"/>
              <a:t>TCR</a:t>
            </a:r>
            <a:r>
              <a:rPr lang="en-US" altLang="en-US" dirty="0" smtClean="0"/>
              <a:t> provisions under its own section.</a:t>
            </a:r>
          </a:p>
          <a:p>
            <a:pPr eaLnBrk="1" hangingPunct="1"/>
            <a:r>
              <a:rPr lang="en-US" altLang="en-US" dirty="0" smtClean="0"/>
              <a:t>Final a heading under cultural resources with historical &amp; archaeological resources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28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Where are we now with AB 52?</a:t>
            </a:r>
            <a:endParaRPr lang="en-US" altLang="en-US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Tribes should make standing requests for notification of projects</a:t>
            </a:r>
          </a:p>
          <a:p>
            <a:pPr eaLnBrk="1" hangingPunct="1"/>
            <a:r>
              <a:rPr lang="en-US" altLang="en-US" dirty="0" smtClean="0"/>
              <a:t>Agencies should check both </a:t>
            </a:r>
            <a:r>
              <a:rPr lang="en-US" altLang="en-US" dirty="0" err="1" smtClean="0"/>
              <a:t>NAHC</a:t>
            </a:r>
            <a:r>
              <a:rPr lang="en-US" altLang="en-US" dirty="0" smtClean="0"/>
              <a:t> lists AND with their local tribes.</a:t>
            </a:r>
          </a:p>
          <a:p>
            <a:pPr eaLnBrk="1" hangingPunct="1"/>
            <a:r>
              <a:rPr lang="en-US" altLang="en-US" dirty="0" smtClean="0"/>
              <a:t>Tribes: List of lead agencies on </a:t>
            </a:r>
            <a:r>
              <a:rPr lang="en-US" altLang="en-US" dirty="0" err="1" smtClean="0"/>
              <a:t>NAHC</a:t>
            </a:r>
            <a:r>
              <a:rPr lang="en-US" altLang="en-US" dirty="0" smtClean="0"/>
              <a:t> website.</a:t>
            </a:r>
          </a:p>
          <a:p>
            <a:pPr eaLnBrk="1" hangingPunct="1"/>
            <a:r>
              <a:rPr lang="en-US" altLang="en-US" dirty="0" smtClean="0"/>
              <a:t>Early consultations will likely ferret out process challenge and best practices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22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Things to Consider</a:t>
            </a:r>
            <a:endParaRPr lang="en-US" altLang="en-US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AB 52 Process only triggered when </a:t>
            </a:r>
            <a:r>
              <a:rPr lang="en-US" altLang="en-US" dirty="0" err="1" smtClean="0"/>
              <a:t>CEQA</a:t>
            </a:r>
            <a:r>
              <a:rPr lang="en-US" altLang="en-US" dirty="0" smtClean="0"/>
              <a:t> applies</a:t>
            </a:r>
          </a:p>
          <a:p>
            <a:pPr lvl="1" eaLnBrk="1" hangingPunct="1"/>
            <a:r>
              <a:rPr lang="en-US" altLang="en-US" dirty="0" smtClean="0"/>
              <a:t>Categorical Exemptions</a:t>
            </a:r>
          </a:p>
          <a:p>
            <a:pPr lvl="2" eaLnBrk="1" hangingPunct="1"/>
            <a:r>
              <a:rPr lang="en-US" altLang="en-US" dirty="0" smtClean="0"/>
              <a:t>Existing facilities; replacement or maintenance; “ministerial” actions; minor alterations or small structures</a:t>
            </a:r>
          </a:p>
          <a:p>
            <a:pPr eaLnBrk="1" hangingPunct="1"/>
            <a:r>
              <a:rPr lang="en-US" altLang="en-US" dirty="0" smtClean="0"/>
              <a:t>Relies on Tribal request and later notice</a:t>
            </a:r>
          </a:p>
          <a:p>
            <a:pPr eaLnBrk="1" hangingPunct="1"/>
            <a:r>
              <a:rPr lang="en-US" altLang="en-US" dirty="0" smtClean="0"/>
              <a:t>Early conclusion to consultation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990600"/>
            <a:ext cx="8229600" cy="93027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455737"/>
            <a:ext cx="8229600" cy="422116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Adam P. Bailey</a:t>
            </a:r>
          </a:p>
          <a:p>
            <a:pPr marL="0" indent="0" algn="ctr">
              <a:buNone/>
            </a:pPr>
            <a:r>
              <a:rPr lang="en-US" dirty="0" smtClean="0"/>
              <a:t>abailey@hobbsstraus.com</a:t>
            </a:r>
          </a:p>
          <a:p>
            <a:pPr marL="0" indent="0" algn="ctr">
              <a:buNone/>
            </a:pPr>
            <a:r>
              <a:rPr lang="en-US" dirty="0" smtClean="0"/>
              <a:t>Hobbs, Straus, Dean &amp; Walker LLP</a:t>
            </a:r>
          </a:p>
          <a:p>
            <a:pPr marL="0" indent="0" algn="ctr">
              <a:buNone/>
            </a:pPr>
            <a:r>
              <a:rPr lang="en-US" dirty="0" smtClean="0"/>
              <a:t>Sacramento, CA</a:t>
            </a:r>
          </a:p>
          <a:p>
            <a:pPr marL="0" indent="0" algn="ctr">
              <a:buNone/>
            </a:pPr>
            <a:r>
              <a:rPr lang="en-US" dirty="0" smtClean="0"/>
              <a:t>916-442-9444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Panelists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Michele Hannah</a:t>
            </a:r>
          </a:p>
          <a:p>
            <a:pPr lvl="1" eaLnBrk="1" hangingPunct="1"/>
            <a:r>
              <a:rPr lang="en-US" altLang="en-US" dirty="0" smtClean="0"/>
              <a:t>Deputy General Counsel, Pechanga Band of Luise</a:t>
            </a:r>
            <a:r>
              <a:rPr lang="en-US" dirty="0" smtClean="0"/>
              <a:t>ñ</a:t>
            </a:r>
            <a:r>
              <a:rPr lang="en-US" altLang="en-US" dirty="0" smtClean="0"/>
              <a:t>o</a:t>
            </a:r>
          </a:p>
          <a:p>
            <a:pPr eaLnBrk="1" hangingPunct="1"/>
            <a:r>
              <a:rPr lang="en-US" altLang="en-US" dirty="0" smtClean="0"/>
              <a:t>Courtney Coyle</a:t>
            </a:r>
          </a:p>
          <a:p>
            <a:pPr lvl="1" eaLnBrk="1" hangingPunct="1"/>
            <a:r>
              <a:rPr lang="en-US" altLang="en-US" dirty="0" smtClean="0"/>
              <a:t>Attorney at Law</a:t>
            </a:r>
          </a:p>
          <a:p>
            <a:pPr lvl="1" eaLnBrk="1" hangingPunct="1"/>
            <a:r>
              <a:rPr lang="en-US" altLang="en-US" dirty="0" smtClean="0"/>
              <a:t>Chair, City of San Diego Historical </a:t>
            </a:r>
          </a:p>
          <a:p>
            <a:pPr marL="457200" lvl="1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Resources Board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i="1" dirty="0" smtClean="0"/>
              <a:t>Summary of AB 52</a:t>
            </a:r>
            <a:endParaRPr lang="en-US" altLang="en-US" sz="3600" i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Passed in 2014; Sponsor: Mike </a:t>
            </a:r>
            <a:r>
              <a:rPr lang="en-US" altLang="en-US" dirty="0" err="1" smtClean="0"/>
              <a:t>Gatto</a:t>
            </a:r>
            <a:r>
              <a:rPr lang="en-US" altLang="en-US" dirty="0" smtClean="0"/>
              <a:t> (D-Glendale)</a:t>
            </a:r>
          </a:p>
          <a:p>
            <a:pPr eaLnBrk="1" hangingPunct="1"/>
            <a:r>
              <a:rPr lang="en-US" altLang="en-US" dirty="0" smtClean="0"/>
              <a:t>Amends California Environmental Quality Act (</a:t>
            </a:r>
            <a:r>
              <a:rPr lang="en-US" altLang="en-US" dirty="0" err="1" smtClean="0"/>
              <a:t>CEQA</a:t>
            </a:r>
            <a:r>
              <a:rPr lang="en-US" altLang="en-US" dirty="0" smtClean="0"/>
              <a:t>)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New Class of “Resources” Under </a:t>
            </a:r>
            <a:r>
              <a:rPr lang="en-US" altLang="en-US" dirty="0" err="1" smtClean="0"/>
              <a:t>CEQA</a:t>
            </a:r>
            <a:r>
              <a:rPr lang="en-US" altLang="en-US" dirty="0" smtClean="0"/>
              <a:t>:</a:t>
            </a:r>
            <a:r>
              <a:rPr lang="en-US" altLang="en-US" dirty="0"/>
              <a:t> </a:t>
            </a:r>
            <a:r>
              <a:rPr lang="en-US" altLang="en-US" dirty="0" smtClean="0"/>
              <a:t>Tribal Cultural Resources.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i="1" dirty="0" smtClean="0"/>
              <a:t>Summary of AB 52</a:t>
            </a:r>
            <a:endParaRPr lang="en-US" altLang="en-US" sz="3600" i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new inclusion of tribes, tribal cultural values, and tribal expertise in cultural &amp; environmental resource protection</a:t>
            </a:r>
          </a:p>
          <a:p>
            <a:pPr eaLnBrk="1" hangingPunct="1"/>
            <a:r>
              <a:rPr lang="en-US" altLang="en-US" dirty="0" smtClean="0"/>
              <a:t>Progeny of SB 18 (Tribal Consultation in Planning) and Gubernatorial Order B-10-11 (Encouraging State agency consultation and coordination)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4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i="1" dirty="0" smtClean="0"/>
              <a:t>Summary of AB 52</a:t>
            </a:r>
            <a:endParaRPr lang="en-US" altLang="en-US" sz="3600" i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Tribal Cultural Resources</a:t>
            </a:r>
          </a:p>
          <a:p>
            <a:pPr lvl="1" eaLnBrk="1" hangingPunct="1"/>
            <a:r>
              <a:rPr lang="en-US" altLang="en-US" dirty="0" smtClean="0"/>
              <a:t>A </a:t>
            </a:r>
            <a:r>
              <a:rPr lang="en-US" altLang="en-US" dirty="0"/>
              <a:t>site </a:t>
            </a:r>
            <a:r>
              <a:rPr lang="en-US" altLang="en-US" dirty="0" smtClean="0"/>
              <a:t>feature</a:t>
            </a:r>
            <a:r>
              <a:rPr lang="en-US" altLang="en-US" dirty="0"/>
              <a:t>, </a:t>
            </a:r>
            <a:r>
              <a:rPr lang="en-US" altLang="en-US" dirty="0" smtClean="0"/>
              <a:t>place</a:t>
            </a:r>
            <a:r>
              <a:rPr lang="en-US" altLang="en-US" dirty="0"/>
              <a:t>, </a:t>
            </a:r>
            <a:r>
              <a:rPr lang="en-US" altLang="en-US" dirty="0" smtClean="0"/>
              <a:t>cultural </a:t>
            </a:r>
            <a:r>
              <a:rPr lang="en-US" altLang="en-US" dirty="0"/>
              <a:t>landscape, sacred </a:t>
            </a:r>
            <a:r>
              <a:rPr lang="en-US" altLang="en-US" dirty="0" smtClean="0"/>
              <a:t>place </a:t>
            </a:r>
            <a:r>
              <a:rPr lang="en-US" altLang="en-US" dirty="0"/>
              <a:t>or object, which is of cultural value to a </a:t>
            </a:r>
            <a:r>
              <a:rPr lang="en-US" altLang="en-US" dirty="0" smtClean="0"/>
              <a:t>Tribe </a:t>
            </a:r>
          </a:p>
          <a:p>
            <a:pPr lvl="1" eaLnBrk="1" hangingPunct="1"/>
            <a:r>
              <a:rPr lang="en-US" altLang="en-US" dirty="0" smtClean="0"/>
              <a:t>AND </a:t>
            </a:r>
            <a:r>
              <a:rPr lang="en-US" altLang="en-US" dirty="0"/>
              <a:t>is either: On or eligible </a:t>
            </a:r>
            <a:r>
              <a:rPr lang="en-US" altLang="en-US" dirty="0" smtClean="0"/>
              <a:t>for the </a:t>
            </a:r>
            <a:r>
              <a:rPr lang="en-US" altLang="en-US" dirty="0"/>
              <a:t>CA </a:t>
            </a:r>
            <a:r>
              <a:rPr lang="en-US" altLang="en-US" dirty="0" smtClean="0"/>
              <a:t>Historic Register or </a:t>
            </a:r>
            <a:r>
              <a:rPr lang="en-US" altLang="en-US" dirty="0"/>
              <a:t>a local historic </a:t>
            </a:r>
            <a:r>
              <a:rPr lang="en-US" altLang="en-US" dirty="0" smtClean="0"/>
              <a:t>register,</a:t>
            </a:r>
          </a:p>
          <a:p>
            <a:pPr lvl="1" eaLnBrk="1" hangingPunct="1"/>
            <a:r>
              <a:rPr lang="en-US" altLang="en-US" dirty="0" smtClean="0"/>
              <a:t>OR </a:t>
            </a:r>
            <a:r>
              <a:rPr lang="en-US" altLang="en-US" dirty="0"/>
              <a:t>the lead agency, </a:t>
            </a:r>
            <a:r>
              <a:rPr lang="en-US" altLang="en-US" dirty="0" smtClean="0"/>
              <a:t>with evidence &amp; discretion, </a:t>
            </a:r>
            <a:r>
              <a:rPr lang="en-US" altLang="en-US" dirty="0"/>
              <a:t>chooses to </a:t>
            </a:r>
            <a:r>
              <a:rPr lang="en-US" altLang="en-US" dirty="0" smtClean="0"/>
              <a:t>treat </a:t>
            </a:r>
            <a:r>
              <a:rPr lang="en-US" altLang="en-US" dirty="0"/>
              <a:t>the resource </a:t>
            </a:r>
            <a:r>
              <a:rPr lang="en-US" altLang="en-US" dirty="0" smtClean="0"/>
              <a:t>as significant (</a:t>
            </a:r>
            <a:r>
              <a:rPr lang="en-US" altLang="en-US" sz="2400" i="1" dirty="0" smtClean="0"/>
              <a:t>See</a:t>
            </a:r>
            <a:r>
              <a:rPr lang="en-US" altLang="en-US" sz="2400" i="1" dirty="0"/>
              <a:t>: PRC </a:t>
            </a:r>
            <a:r>
              <a:rPr lang="en-US" altLang="en-US" sz="2400" i="1" dirty="0" smtClean="0"/>
              <a:t>21074 </a:t>
            </a:r>
            <a:r>
              <a:rPr lang="en-US" altLang="en-US" sz="2400" i="1" dirty="0"/>
              <a:t>(a)(1)(A</a:t>
            </a:r>
            <a:r>
              <a:rPr lang="en-US" altLang="en-US" sz="2400" i="1" dirty="0" smtClean="0"/>
              <a:t>)-(</a:t>
            </a:r>
            <a:r>
              <a:rPr lang="en-US" altLang="en-US" sz="2400" i="1" dirty="0"/>
              <a:t>B</a:t>
            </a:r>
            <a:r>
              <a:rPr lang="en-US" altLang="en-US" sz="2400" i="1" dirty="0" smtClean="0"/>
              <a:t>)</a:t>
            </a:r>
            <a:r>
              <a:rPr lang="en-US" altLang="en-US" dirty="0" smtClean="0"/>
              <a:t>)</a:t>
            </a:r>
            <a:endParaRPr lang="en-US" alt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9004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Summary of AB 52</a:t>
            </a:r>
            <a:endParaRPr lang="en-US" altLang="en-US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TCR</a:t>
            </a:r>
            <a:r>
              <a:rPr lang="en-US" altLang="en-US" dirty="0" smtClean="0"/>
              <a:t> Identification &amp; Tribal Consultation Now Required Aspect of </a:t>
            </a:r>
            <a:r>
              <a:rPr lang="en-US" altLang="en-US" dirty="0" err="1" smtClean="0"/>
              <a:t>CEQA</a:t>
            </a:r>
            <a:r>
              <a:rPr lang="en-US" altLang="en-US" dirty="0" smtClean="0"/>
              <a:t> Review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Consultation Required when Requested by Tribes (both federal &amp; state recognized)</a:t>
            </a:r>
          </a:p>
          <a:p>
            <a:pPr eaLnBrk="1" hangingPunct="1"/>
            <a:r>
              <a:rPr lang="en-US" altLang="en-US" i="1" dirty="0" smtClean="0"/>
              <a:t>Meaningful </a:t>
            </a:r>
            <a:r>
              <a:rPr lang="en-US" altLang="en-US" dirty="0" smtClean="0"/>
              <a:t>Consultation to Determine Impacts on </a:t>
            </a:r>
            <a:r>
              <a:rPr lang="en-US" altLang="en-US" dirty="0" err="1" smtClean="0"/>
              <a:t>TCRs</a:t>
            </a:r>
            <a:r>
              <a:rPr lang="en-US" altLang="en-US" dirty="0" smtClean="0"/>
              <a:t> and mitigation measures</a:t>
            </a:r>
          </a:p>
          <a:p>
            <a:pPr eaLnBrk="1" hangingPunct="1"/>
            <a:r>
              <a:rPr lang="en-US" altLang="en-US" dirty="0" smtClean="0"/>
              <a:t>Consultation must be BEFORE mitigated negative declaration or Draft </a:t>
            </a:r>
            <a:r>
              <a:rPr lang="en-US" altLang="en-US" dirty="0" err="1" smtClean="0"/>
              <a:t>EIR</a:t>
            </a:r>
            <a:r>
              <a:rPr lang="en-US" altLang="en-US" dirty="0" smtClean="0"/>
              <a:t> release.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Summary of AB 52</a:t>
            </a:r>
            <a:endParaRPr lang="en-US" altLang="en-US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Consultation ends on agreement or when determination no agreement is reachable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Guiding Principles for Lead Agencies:</a:t>
            </a:r>
          </a:p>
          <a:p>
            <a:pPr lvl="1" eaLnBrk="1" hangingPunct="1"/>
            <a:r>
              <a:rPr lang="en-US" altLang="en-US" dirty="0" smtClean="0"/>
              <a:t>Avoid Impacts on </a:t>
            </a:r>
            <a:r>
              <a:rPr lang="en-US" altLang="en-US" dirty="0" err="1" smtClean="0"/>
              <a:t>TCRs</a:t>
            </a:r>
            <a:r>
              <a:rPr lang="en-US" altLang="en-US" dirty="0" smtClean="0"/>
              <a:t> when possible</a:t>
            </a:r>
          </a:p>
          <a:p>
            <a:pPr lvl="1" eaLnBrk="1" hangingPunct="1"/>
            <a:r>
              <a:rPr lang="en-US" altLang="en-US" dirty="0" smtClean="0"/>
              <a:t>Give weight to tribal values &amp; expertise when considering mitigation measures &amp; include measures in environmental documents.</a:t>
            </a:r>
          </a:p>
          <a:p>
            <a:pPr lvl="1" eaLnBrk="1" hangingPunct="1"/>
            <a:r>
              <a:rPr lang="en-US" altLang="en-US" dirty="0" smtClean="0"/>
              <a:t>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14072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AB 52 Regulations Finalized</a:t>
            </a:r>
            <a:endParaRPr lang="en-US" altLang="en-US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AB 52 Regulations Completed July 1, 2016.</a:t>
            </a:r>
          </a:p>
          <a:p>
            <a:pPr lvl="1" eaLnBrk="1" hangingPunct="1"/>
            <a:r>
              <a:rPr lang="en-US" altLang="en-US" dirty="0" smtClean="0"/>
              <a:t>Provide guidance and language for draft checklist</a:t>
            </a:r>
          </a:p>
          <a:p>
            <a:pPr lvl="1" eaLnBrk="1" hangingPunct="1"/>
            <a:r>
              <a:rPr lang="en-US" altLang="en-US" dirty="0" smtClean="0"/>
              <a:t>Appendix G (Checklist Form)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35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i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37" y="914400"/>
            <a:ext cx="7781925" cy="5448300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42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DW_PPT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HSDW_PPT_Template</Template>
  <TotalTime>5585</TotalTime>
  <Words>620</Words>
  <Application>Microsoft Office PowerPoint</Application>
  <PresentationFormat>On-screen Show (4:3)</PresentationFormat>
  <Paragraphs>96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HSDW_PPT_Template</vt:lpstr>
      <vt:lpstr>AB 52 and its Implementation  Protecting Tribal Cultural Resources in the CEQA Process</vt:lpstr>
      <vt:lpstr>Panelists</vt:lpstr>
      <vt:lpstr>Summary of AB 52</vt:lpstr>
      <vt:lpstr>Summary of AB 52</vt:lpstr>
      <vt:lpstr>Summary of AB 52</vt:lpstr>
      <vt:lpstr>Summary of AB 52</vt:lpstr>
      <vt:lpstr>Summary of AB 52</vt:lpstr>
      <vt:lpstr>AB 52 Regulations Finalized</vt:lpstr>
      <vt:lpstr>PowerPoint Presentation</vt:lpstr>
      <vt:lpstr> </vt:lpstr>
      <vt:lpstr>Regulations</vt:lpstr>
      <vt:lpstr>Where are we now with AB 52?</vt:lpstr>
      <vt:lpstr>Things to Consider</vt:lpstr>
      <vt:lpstr> </vt:lpstr>
    </vt:vector>
  </TitlesOfParts>
  <Company>HSDW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 L. Cohen</dc:creator>
  <cp:lastModifiedBy>HSDW</cp:lastModifiedBy>
  <cp:revision>52</cp:revision>
  <cp:lastPrinted>2016-06-23T18:16:21Z</cp:lastPrinted>
  <dcterms:created xsi:type="dcterms:W3CDTF">2008-05-22T19:00:26Z</dcterms:created>
  <dcterms:modified xsi:type="dcterms:W3CDTF">2016-10-14T15:08:03Z</dcterms:modified>
</cp:coreProperties>
</file>