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9" r:id="rId1"/>
  </p:sldMasterIdLst>
  <p:notesMasterIdLst>
    <p:notesMasterId r:id="rId23"/>
  </p:notesMasterIdLst>
  <p:sldIdLst>
    <p:sldId id="256" r:id="rId2"/>
    <p:sldId id="270" r:id="rId3"/>
    <p:sldId id="271" r:id="rId4"/>
    <p:sldId id="258" r:id="rId5"/>
    <p:sldId id="260" r:id="rId6"/>
    <p:sldId id="267" r:id="rId7"/>
    <p:sldId id="279" r:id="rId8"/>
    <p:sldId id="266" r:id="rId9"/>
    <p:sldId id="276" r:id="rId10"/>
    <p:sldId id="268" r:id="rId11"/>
    <p:sldId id="278" r:id="rId12"/>
    <p:sldId id="269" r:id="rId13"/>
    <p:sldId id="263" r:id="rId14"/>
    <p:sldId id="262" r:id="rId15"/>
    <p:sldId id="280" r:id="rId16"/>
    <p:sldId id="281" r:id="rId17"/>
    <p:sldId id="275" r:id="rId18"/>
    <p:sldId id="273" r:id="rId19"/>
    <p:sldId id="264" r:id="rId20"/>
    <p:sldId id="272" r:id="rId21"/>
    <p:sldId id="27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1" autoAdjust="0"/>
    <p:restoredTop sz="87046" autoAdjust="0"/>
  </p:normalViewPr>
  <p:slideViewPr>
    <p:cSldViewPr snapToGrid="0">
      <p:cViewPr>
        <p:scale>
          <a:sx n="90" d="100"/>
          <a:sy n="90" d="100"/>
        </p:scale>
        <p:origin x="-256" y="-22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76FD21-A42C-7B42-8401-19D530428511}"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7A937BFC-629F-2B45-9723-6B8576C7009B}">
      <dgm:prSet phldrT="[Text]"/>
      <dgm:spPr/>
      <dgm:t>
        <a:bodyPr/>
        <a:lstStyle/>
        <a:p>
          <a:r>
            <a:rPr lang="en-US" dirty="0" smtClean="0"/>
            <a:t>I.</a:t>
          </a:r>
          <a:endParaRPr lang="en-US" dirty="0"/>
        </a:p>
      </dgm:t>
    </dgm:pt>
    <dgm:pt modelId="{736B3741-46DF-7C4D-B2B9-9746D1741DFF}" type="parTrans" cxnId="{78F1717F-CBF3-FD46-9485-E95B07D3FF35}">
      <dgm:prSet/>
      <dgm:spPr/>
      <dgm:t>
        <a:bodyPr/>
        <a:lstStyle/>
        <a:p>
          <a:endParaRPr lang="en-US"/>
        </a:p>
      </dgm:t>
    </dgm:pt>
    <dgm:pt modelId="{3EEB966A-2F33-1945-82B0-75CEFF8EFAFE}" type="sibTrans" cxnId="{78F1717F-CBF3-FD46-9485-E95B07D3FF35}">
      <dgm:prSet/>
      <dgm:spPr/>
      <dgm:t>
        <a:bodyPr/>
        <a:lstStyle/>
        <a:p>
          <a:endParaRPr lang="en-US"/>
        </a:p>
      </dgm:t>
    </dgm:pt>
    <dgm:pt modelId="{0C1FCF6B-B2CA-BD42-81F5-67046E5F6F81}">
      <dgm:prSet phldrT="[Text]"/>
      <dgm:spPr/>
      <dgm:t>
        <a:bodyPr/>
        <a:lstStyle/>
        <a:p>
          <a:r>
            <a:rPr lang="en-US" dirty="0" smtClean="0"/>
            <a:t>Easy &amp; reliable access to safe, clean, affordable drinking water</a:t>
          </a:r>
          <a:endParaRPr lang="en-US" dirty="0"/>
        </a:p>
      </dgm:t>
    </dgm:pt>
    <dgm:pt modelId="{D56ED791-2D2E-1945-AB03-32A6AAC0742D}" type="parTrans" cxnId="{4A111535-EC1F-6046-83E1-94EBD1AD9253}">
      <dgm:prSet/>
      <dgm:spPr/>
      <dgm:t>
        <a:bodyPr/>
        <a:lstStyle/>
        <a:p>
          <a:endParaRPr lang="en-US"/>
        </a:p>
      </dgm:t>
    </dgm:pt>
    <dgm:pt modelId="{44A52A16-AF78-8748-B70D-C0D668B84C47}" type="sibTrans" cxnId="{4A111535-EC1F-6046-83E1-94EBD1AD9253}">
      <dgm:prSet/>
      <dgm:spPr/>
      <dgm:t>
        <a:bodyPr/>
        <a:lstStyle/>
        <a:p>
          <a:endParaRPr lang="en-US"/>
        </a:p>
      </dgm:t>
    </dgm:pt>
    <dgm:pt modelId="{FB5CB5AD-8C96-A146-A2F5-7E1019924043}">
      <dgm:prSet phldrT="[Text]"/>
      <dgm:spPr/>
      <dgm:t>
        <a:bodyPr/>
        <a:lstStyle/>
        <a:p>
          <a:r>
            <a:rPr lang="en-US" dirty="0" smtClean="0"/>
            <a:t>II.</a:t>
          </a:r>
          <a:endParaRPr lang="en-US" dirty="0"/>
        </a:p>
      </dgm:t>
    </dgm:pt>
    <dgm:pt modelId="{1856F939-68A4-CA4A-ACE1-7AF2C4CC138B}" type="parTrans" cxnId="{8C8C46B0-D63C-9443-9F54-C7D76BAFD976}">
      <dgm:prSet/>
      <dgm:spPr/>
      <dgm:t>
        <a:bodyPr/>
        <a:lstStyle/>
        <a:p>
          <a:endParaRPr lang="en-US"/>
        </a:p>
      </dgm:t>
    </dgm:pt>
    <dgm:pt modelId="{C817BE3C-79CF-D449-9C26-F4FFC83DB5F0}" type="sibTrans" cxnId="{8C8C46B0-D63C-9443-9F54-C7D76BAFD976}">
      <dgm:prSet/>
      <dgm:spPr/>
      <dgm:t>
        <a:bodyPr/>
        <a:lstStyle/>
        <a:p>
          <a:endParaRPr lang="en-US"/>
        </a:p>
      </dgm:t>
    </dgm:pt>
    <dgm:pt modelId="{41C8A49B-91DC-6747-B127-FE835C90E77C}">
      <dgm:prSet phldrT="[Text]"/>
      <dgm:spPr/>
      <dgm:t>
        <a:bodyPr/>
        <a:lstStyle/>
        <a:p>
          <a:r>
            <a:rPr lang="en-US" dirty="0" smtClean="0"/>
            <a:t>Fair share in economic, social &amp; environmental benefits of clean water &amp; stable water infrastructure</a:t>
          </a:r>
          <a:endParaRPr lang="en-US" dirty="0"/>
        </a:p>
      </dgm:t>
    </dgm:pt>
    <dgm:pt modelId="{33B11F70-A577-3E43-A205-82F6EA52EA71}" type="parTrans" cxnId="{A3355769-2C00-EB44-BBC4-8298DD1A25DE}">
      <dgm:prSet/>
      <dgm:spPr/>
      <dgm:t>
        <a:bodyPr/>
        <a:lstStyle/>
        <a:p>
          <a:endParaRPr lang="en-US"/>
        </a:p>
      </dgm:t>
    </dgm:pt>
    <dgm:pt modelId="{73EE114E-817C-464E-A253-3E8E16D80FD0}" type="sibTrans" cxnId="{A3355769-2C00-EB44-BBC4-8298DD1A25DE}">
      <dgm:prSet/>
      <dgm:spPr/>
      <dgm:t>
        <a:bodyPr/>
        <a:lstStyle/>
        <a:p>
          <a:endParaRPr lang="en-US"/>
        </a:p>
      </dgm:t>
    </dgm:pt>
    <dgm:pt modelId="{BAFEFDA3-4024-D344-AC5B-885CB9C258E8}">
      <dgm:prSet phldrT="[Text]"/>
      <dgm:spPr/>
      <dgm:t>
        <a:bodyPr/>
        <a:lstStyle/>
        <a:p>
          <a:r>
            <a:rPr lang="en-US" dirty="0" smtClean="0"/>
            <a:t>III.</a:t>
          </a:r>
          <a:endParaRPr lang="en-US" dirty="0"/>
        </a:p>
      </dgm:t>
    </dgm:pt>
    <dgm:pt modelId="{EA985A63-DDF9-FE4F-8400-7CDB6EC3FD0D}" type="parTrans" cxnId="{34C25055-2584-1A4F-94F6-639F21612115}">
      <dgm:prSet/>
      <dgm:spPr/>
      <dgm:t>
        <a:bodyPr/>
        <a:lstStyle/>
        <a:p>
          <a:endParaRPr lang="en-US"/>
        </a:p>
      </dgm:t>
    </dgm:pt>
    <dgm:pt modelId="{30FF53FC-4939-2C4B-963F-D80256DF1766}" type="sibTrans" cxnId="{34C25055-2584-1A4F-94F6-639F21612115}">
      <dgm:prSet/>
      <dgm:spPr/>
      <dgm:t>
        <a:bodyPr/>
        <a:lstStyle/>
        <a:p>
          <a:endParaRPr lang="en-US"/>
        </a:p>
      </dgm:t>
    </dgm:pt>
    <dgm:pt modelId="{D4EDAC5F-AC52-F64E-A877-5F67343873CA}">
      <dgm:prSet phldrT="[Text]"/>
      <dgm:spPr/>
      <dgm:t>
        <a:bodyPr/>
        <a:lstStyle/>
        <a:p>
          <a:r>
            <a:rPr lang="en-US" dirty="0" smtClean="0"/>
            <a:t>Resiliency in the face of climate change</a:t>
          </a:r>
          <a:endParaRPr lang="en-US" dirty="0"/>
        </a:p>
      </dgm:t>
    </dgm:pt>
    <dgm:pt modelId="{96D961DA-B4E1-1341-997C-5DB2D718D93C}" type="parTrans" cxnId="{4FA49AE6-BBDB-2C41-85DD-289E34D33390}">
      <dgm:prSet/>
      <dgm:spPr/>
      <dgm:t>
        <a:bodyPr/>
        <a:lstStyle/>
        <a:p>
          <a:endParaRPr lang="en-US"/>
        </a:p>
      </dgm:t>
    </dgm:pt>
    <dgm:pt modelId="{7EE10D80-804B-2F4D-9571-05A47E1AB423}" type="sibTrans" cxnId="{4FA49AE6-BBDB-2C41-85DD-289E34D33390}">
      <dgm:prSet/>
      <dgm:spPr/>
      <dgm:t>
        <a:bodyPr/>
        <a:lstStyle/>
        <a:p>
          <a:endParaRPr lang="en-US"/>
        </a:p>
      </dgm:t>
    </dgm:pt>
    <dgm:pt modelId="{3F141C7F-4136-D34F-BBD4-80B1F32EBA15}">
      <dgm:prSet phldrT="[Text]"/>
      <dgm:spPr/>
      <dgm:t>
        <a:bodyPr/>
        <a:lstStyle/>
        <a:p>
          <a:r>
            <a:rPr lang="en-US" dirty="0" smtClean="0"/>
            <a:t>Settlement of water claims &amp; ability to fully exercise tribal water rights </a:t>
          </a:r>
          <a:endParaRPr lang="en-US" dirty="0"/>
        </a:p>
      </dgm:t>
    </dgm:pt>
    <dgm:pt modelId="{D5B80C88-0A55-3349-B709-5DFA999855B1}" type="parTrans" cxnId="{5EC02D05-F61F-4948-870F-DB5A029D1898}">
      <dgm:prSet/>
      <dgm:spPr/>
      <dgm:t>
        <a:bodyPr/>
        <a:lstStyle/>
        <a:p>
          <a:endParaRPr lang="en-US"/>
        </a:p>
      </dgm:t>
    </dgm:pt>
    <dgm:pt modelId="{6D0DF36C-6105-BB49-9AA8-A29C84A1FA70}" type="sibTrans" cxnId="{5EC02D05-F61F-4948-870F-DB5A029D1898}">
      <dgm:prSet/>
      <dgm:spPr/>
      <dgm:t>
        <a:bodyPr/>
        <a:lstStyle/>
        <a:p>
          <a:endParaRPr lang="en-US"/>
        </a:p>
      </dgm:t>
    </dgm:pt>
    <dgm:pt modelId="{F0CAA7C5-7EE4-FE4B-87D8-BCE7537DD098}">
      <dgm:prSet phldrT="[Text]"/>
      <dgm:spPr/>
      <dgm:t>
        <a:bodyPr/>
        <a:lstStyle/>
        <a:p>
          <a:r>
            <a:rPr lang="en-US" dirty="0" smtClean="0"/>
            <a:t>Further development &amp; application of federal and/or tribal laws &amp; regulations to safeguard &amp; ensure high quality water.</a:t>
          </a:r>
          <a:endParaRPr lang="en-US" dirty="0"/>
        </a:p>
      </dgm:t>
    </dgm:pt>
    <dgm:pt modelId="{9D589E1E-8A17-424F-971C-62D8A2A50854}" type="parTrans" cxnId="{761D901F-80E4-1A48-A89F-A53406064A51}">
      <dgm:prSet/>
      <dgm:spPr/>
      <dgm:t>
        <a:bodyPr/>
        <a:lstStyle/>
        <a:p>
          <a:endParaRPr lang="en-US"/>
        </a:p>
      </dgm:t>
    </dgm:pt>
    <dgm:pt modelId="{405FE467-CCA6-4D42-8DCB-1358C7E549BE}" type="sibTrans" cxnId="{761D901F-80E4-1A48-A89F-A53406064A51}">
      <dgm:prSet/>
      <dgm:spPr/>
      <dgm:t>
        <a:bodyPr/>
        <a:lstStyle/>
        <a:p>
          <a:endParaRPr lang="en-US"/>
        </a:p>
      </dgm:t>
    </dgm:pt>
    <dgm:pt modelId="{81CE1276-8A18-8B49-90F6-D87AC3580D89}">
      <dgm:prSet phldrT="[Text]"/>
      <dgm:spPr/>
      <dgm:t>
        <a:bodyPr/>
        <a:lstStyle/>
        <a:p>
          <a:r>
            <a:rPr lang="en-US" dirty="0" smtClean="0"/>
            <a:t>Strategically increasing water efficiency, water recycling, and adequate development/repair of rural water projects.</a:t>
          </a:r>
          <a:endParaRPr lang="en-US" dirty="0"/>
        </a:p>
      </dgm:t>
    </dgm:pt>
    <dgm:pt modelId="{2F8BAA00-23AF-9F43-8BA7-E12BF8CFC919}" type="parTrans" cxnId="{98660AAA-E42C-C24B-99DE-C0FE9FEA4217}">
      <dgm:prSet/>
      <dgm:spPr/>
      <dgm:t>
        <a:bodyPr/>
        <a:lstStyle/>
        <a:p>
          <a:endParaRPr lang="en-US"/>
        </a:p>
      </dgm:t>
    </dgm:pt>
    <dgm:pt modelId="{49C1177C-EF54-1245-8E82-62F5E69EE92F}" type="sibTrans" cxnId="{98660AAA-E42C-C24B-99DE-C0FE9FEA4217}">
      <dgm:prSet/>
      <dgm:spPr/>
      <dgm:t>
        <a:bodyPr/>
        <a:lstStyle/>
        <a:p>
          <a:endParaRPr lang="en-US"/>
        </a:p>
      </dgm:t>
    </dgm:pt>
    <dgm:pt modelId="{90953D0A-2F4B-BD4B-82E9-596821031994}" type="pres">
      <dgm:prSet presAssocID="{BC76FD21-A42C-7B42-8401-19D530428511}" presName="linearFlow" presStyleCnt="0">
        <dgm:presLayoutVars>
          <dgm:dir/>
          <dgm:animLvl val="lvl"/>
          <dgm:resizeHandles val="exact"/>
        </dgm:presLayoutVars>
      </dgm:prSet>
      <dgm:spPr/>
    </dgm:pt>
    <dgm:pt modelId="{0E6E8A4C-27A8-824A-B033-6A69BE7C296E}" type="pres">
      <dgm:prSet presAssocID="{7A937BFC-629F-2B45-9723-6B8576C7009B}" presName="composite" presStyleCnt="0"/>
      <dgm:spPr/>
    </dgm:pt>
    <dgm:pt modelId="{5A87734A-0474-C44B-ACA9-44DF614E2875}" type="pres">
      <dgm:prSet presAssocID="{7A937BFC-629F-2B45-9723-6B8576C7009B}" presName="parentText" presStyleLbl="alignNode1" presStyleIdx="0" presStyleCnt="3">
        <dgm:presLayoutVars>
          <dgm:chMax val="1"/>
          <dgm:bulletEnabled val="1"/>
        </dgm:presLayoutVars>
      </dgm:prSet>
      <dgm:spPr/>
      <dgm:t>
        <a:bodyPr/>
        <a:lstStyle/>
        <a:p>
          <a:endParaRPr lang="en-US"/>
        </a:p>
      </dgm:t>
    </dgm:pt>
    <dgm:pt modelId="{BD0DAD30-5702-674B-8DCE-B6F4453659C0}" type="pres">
      <dgm:prSet presAssocID="{7A937BFC-629F-2B45-9723-6B8576C7009B}" presName="descendantText" presStyleLbl="alignAcc1" presStyleIdx="0" presStyleCnt="3" custScaleY="126139">
        <dgm:presLayoutVars>
          <dgm:bulletEnabled val="1"/>
        </dgm:presLayoutVars>
      </dgm:prSet>
      <dgm:spPr/>
      <dgm:t>
        <a:bodyPr/>
        <a:lstStyle/>
        <a:p>
          <a:endParaRPr lang="en-US"/>
        </a:p>
      </dgm:t>
    </dgm:pt>
    <dgm:pt modelId="{A796C589-5448-7C43-A32A-995D7429688A}" type="pres">
      <dgm:prSet presAssocID="{3EEB966A-2F33-1945-82B0-75CEFF8EFAFE}" presName="sp" presStyleCnt="0"/>
      <dgm:spPr/>
    </dgm:pt>
    <dgm:pt modelId="{18F0C1A7-1832-1C42-BEE9-A5B6BA84DD75}" type="pres">
      <dgm:prSet presAssocID="{FB5CB5AD-8C96-A146-A2F5-7E1019924043}" presName="composite" presStyleCnt="0"/>
      <dgm:spPr/>
    </dgm:pt>
    <dgm:pt modelId="{745856F5-5E4B-F84D-8A68-DD186164158D}" type="pres">
      <dgm:prSet presAssocID="{FB5CB5AD-8C96-A146-A2F5-7E1019924043}" presName="parentText" presStyleLbl="alignNode1" presStyleIdx="1" presStyleCnt="3">
        <dgm:presLayoutVars>
          <dgm:chMax val="1"/>
          <dgm:bulletEnabled val="1"/>
        </dgm:presLayoutVars>
      </dgm:prSet>
      <dgm:spPr/>
      <dgm:t>
        <a:bodyPr/>
        <a:lstStyle/>
        <a:p>
          <a:endParaRPr lang="en-US"/>
        </a:p>
      </dgm:t>
    </dgm:pt>
    <dgm:pt modelId="{4743CAB3-C873-5E4D-A4A6-F4BD0B28C90B}" type="pres">
      <dgm:prSet presAssocID="{FB5CB5AD-8C96-A146-A2F5-7E1019924043}" presName="descendantText" presStyleLbl="alignAcc1" presStyleIdx="1" presStyleCnt="3" custScaleY="141871">
        <dgm:presLayoutVars>
          <dgm:bulletEnabled val="1"/>
        </dgm:presLayoutVars>
      </dgm:prSet>
      <dgm:spPr/>
      <dgm:t>
        <a:bodyPr/>
        <a:lstStyle/>
        <a:p>
          <a:endParaRPr lang="en-US"/>
        </a:p>
      </dgm:t>
    </dgm:pt>
    <dgm:pt modelId="{0D4F71D0-8903-AD4B-B15B-FBE77AEC0503}" type="pres">
      <dgm:prSet presAssocID="{C817BE3C-79CF-D449-9C26-F4FFC83DB5F0}" presName="sp" presStyleCnt="0"/>
      <dgm:spPr/>
    </dgm:pt>
    <dgm:pt modelId="{D7FDC493-42C3-8746-BA99-19F45797CC92}" type="pres">
      <dgm:prSet presAssocID="{BAFEFDA3-4024-D344-AC5B-885CB9C258E8}" presName="composite" presStyleCnt="0"/>
      <dgm:spPr/>
    </dgm:pt>
    <dgm:pt modelId="{6A4DECB9-B55F-104B-AA9D-623C69B6FCAC}" type="pres">
      <dgm:prSet presAssocID="{BAFEFDA3-4024-D344-AC5B-885CB9C258E8}" presName="parentText" presStyleLbl="alignNode1" presStyleIdx="2" presStyleCnt="3">
        <dgm:presLayoutVars>
          <dgm:chMax val="1"/>
          <dgm:bulletEnabled val="1"/>
        </dgm:presLayoutVars>
      </dgm:prSet>
      <dgm:spPr/>
      <dgm:t>
        <a:bodyPr/>
        <a:lstStyle/>
        <a:p>
          <a:endParaRPr lang="en-US"/>
        </a:p>
      </dgm:t>
    </dgm:pt>
    <dgm:pt modelId="{793FB41C-6843-EA43-8D6A-FB2F1C8FFB36}" type="pres">
      <dgm:prSet presAssocID="{BAFEFDA3-4024-D344-AC5B-885CB9C258E8}" presName="descendantText" presStyleLbl="alignAcc1" presStyleIdx="2" presStyleCnt="3" custScaleY="130506">
        <dgm:presLayoutVars>
          <dgm:bulletEnabled val="1"/>
        </dgm:presLayoutVars>
      </dgm:prSet>
      <dgm:spPr/>
      <dgm:t>
        <a:bodyPr/>
        <a:lstStyle/>
        <a:p>
          <a:endParaRPr lang="en-US"/>
        </a:p>
      </dgm:t>
    </dgm:pt>
  </dgm:ptLst>
  <dgm:cxnLst>
    <dgm:cxn modelId="{239D450C-EC8F-4D4D-AC5B-865F534C9286}" type="presOf" srcId="{81CE1276-8A18-8B49-90F6-D87AC3580D89}" destId="{793FB41C-6843-EA43-8D6A-FB2F1C8FFB36}" srcOrd="0" destOrd="1" presId="urn:microsoft.com/office/officeart/2005/8/layout/chevron2"/>
    <dgm:cxn modelId="{96D45F15-C64B-B14E-B17D-F18964627F6E}" type="presOf" srcId="{3F141C7F-4136-D34F-BBD4-80B1F32EBA15}" destId="{4743CAB3-C873-5E4D-A4A6-F4BD0B28C90B}" srcOrd="0" destOrd="1" presId="urn:microsoft.com/office/officeart/2005/8/layout/chevron2"/>
    <dgm:cxn modelId="{B36E5765-4973-944B-85D2-4D3BFFB81BD1}" type="presOf" srcId="{BAFEFDA3-4024-D344-AC5B-885CB9C258E8}" destId="{6A4DECB9-B55F-104B-AA9D-623C69B6FCAC}" srcOrd="0" destOrd="0" presId="urn:microsoft.com/office/officeart/2005/8/layout/chevron2"/>
    <dgm:cxn modelId="{A3355769-2C00-EB44-BBC4-8298DD1A25DE}" srcId="{FB5CB5AD-8C96-A146-A2F5-7E1019924043}" destId="{41C8A49B-91DC-6747-B127-FE835C90E77C}" srcOrd="0" destOrd="0" parTransId="{33B11F70-A577-3E43-A205-82F6EA52EA71}" sibTransId="{73EE114E-817C-464E-A253-3E8E16D80FD0}"/>
    <dgm:cxn modelId="{4FA49AE6-BBDB-2C41-85DD-289E34D33390}" srcId="{BAFEFDA3-4024-D344-AC5B-885CB9C258E8}" destId="{D4EDAC5F-AC52-F64E-A877-5F67343873CA}" srcOrd="0" destOrd="0" parTransId="{96D961DA-B4E1-1341-997C-5DB2D718D93C}" sibTransId="{7EE10D80-804B-2F4D-9571-05A47E1AB423}"/>
    <dgm:cxn modelId="{05124150-5F74-3746-8177-641245B0E6D8}" type="presOf" srcId="{7A937BFC-629F-2B45-9723-6B8576C7009B}" destId="{5A87734A-0474-C44B-ACA9-44DF614E2875}" srcOrd="0" destOrd="0" presId="urn:microsoft.com/office/officeart/2005/8/layout/chevron2"/>
    <dgm:cxn modelId="{7D1162AC-8D94-3E41-879F-AB5AAA8304A3}" type="presOf" srcId="{D4EDAC5F-AC52-F64E-A877-5F67343873CA}" destId="{793FB41C-6843-EA43-8D6A-FB2F1C8FFB36}" srcOrd="0" destOrd="0" presId="urn:microsoft.com/office/officeart/2005/8/layout/chevron2"/>
    <dgm:cxn modelId="{34C25055-2584-1A4F-94F6-639F21612115}" srcId="{BC76FD21-A42C-7B42-8401-19D530428511}" destId="{BAFEFDA3-4024-D344-AC5B-885CB9C258E8}" srcOrd="2" destOrd="0" parTransId="{EA985A63-DDF9-FE4F-8400-7CDB6EC3FD0D}" sibTransId="{30FF53FC-4939-2C4B-963F-D80256DF1766}"/>
    <dgm:cxn modelId="{DA0F14E5-CED5-5943-B30E-E4DA8BBC575B}" type="presOf" srcId="{0C1FCF6B-B2CA-BD42-81F5-67046E5F6F81}" destId="{BD0DAD30-5702-674B-8DCE-B6F4453659C0}" srcOrd="0" destOrd="0" presId="urn:microsoft.com/office/officeart/2005/8/layout/chevron2"/>
    <dgm:cxn modelId="{761D901F-80E4-1A48-A89F-A53406064A51}" srcId="{7A937BFC-629F-2B45-9723-6B8576C7009B}" destId="{F0CAA7C5-7EE4-FE4B-87D8-BCE7537DD098}" srcOrd="1" destOrd="0" parTransId="{9D589E1E-8A17-424F-971C-62D8A2A50854}" sibTransId="{405FE467-CCA6-4D42-8DCB-1358C7E549BE}"/>
    <dgm:cxn modelId="{6E55C782-EC8A-DD4E-8CB9-A6A9A63CDFBD}" type="presOf" srcId="{FB5CB5AD-8C96-A146-A2F5-7E1019924043}" destId="{745856F5-5E4B-F84D-8A68-DD186164158D}" srcOrd="0" destOrd="0" presId="urn:microsoft.com/office/officeart/2005/8/layout/chevron2"/>
    <dgm:cxn modelId="{4A111535-EC1F-6046-83E1-94EBD1AD9253}" srcId="{7A937BFC-629F-2B45-9723-6B8576C7009B}" destId="{0C1FCF6B-B2CA-BD42-81F5-67046E5F6F81}" srcOrd="0" destOrd="0" parTransId="{D56ED791-2D2E-1945-AB03-32A6AAC0742D}" sibTransId="{44A52A16-AF78-8748-B70D-C0D668B84C47}"/>
    <dgm:cxn modelId="{71F37C55-D97B-AC4B-8C10-DE90F301DCF2}" type="presOf" srcId="{41C8A49B-91DC-6747-B127-FE835C90E77C}" destId="{4743CAB3-C873-5E4D-A4A6-F4BD0B28C90B}" srcOrd="0" destOrd="0" presId="urn:microsoft.com/office/officeart/2005/8/layout/chevron2"/>
    <dgm:cxn modelId="{B4FFB6C3-69F1-9A47-ACBD-E552E3A66E19}" type="presOf" srcId="{F0CAA7C5-7EE4-FE4B-87D8-BCE7537DD098}" destId="{BD0DAD30-5702-674B-8DCE-B6F4453659C0}" srcOrd="0" destOrd="1" presId="urn:microsoft.com/office/officeart/2005/8/layout/chevron2"/>
    <dgm:cxn modelId="{D1B3B415-85E1-1B48-88A9-B6E1F421CE0E}" type="presOf" srcId="{BC76FD21-A42C-7B42-8401-19D530428511}" destId="{90953D0A-2F4B-BD4B-82E9-596821031994}" srcOrd="0" destOrd="0" presId="urn:microsoft.com/office/officeart/2005/8/layout/chevron2"/>
    <dgm:cxn modelId="{98660AAA-E42C-C24B-99DE-C0FE9FEA4217}" srcId="{BAFEFDA3-4024-D344-AC5B-885CB9C258E8}" destId="{81CE1276-8A18-8B49-90F6-D87AC3580D89}" srcOrd="1" destOrd="0" parTransId="{2F8BAA00-23AF-9F43-8BA7-E12BF8CFC919}" sibTransId="{49C1177C-EF54-1245-8E82-62F5E69EE92F}"/>
    <dgm:cxn modelId="{8C8C46B0-D63C-9443-9F54-C7D76BAFD976}" srcId="{BC76FD21-A42C-7B42-8401-19D530428511}" destId="{FB5CB5AD-8C96-A146-A2F5-7E1019924043}" srcOrd="1" destOrd="0" parTransId="{1856F939-68A4-CA4A-ACE1-7AF2C4CC138B}" sibTransId="{C817BE3C-79CF-D449-9C26-F4FFC83DB5F0}"/>
    <dgm:cxn modelId="{5EC02D05-F61F-4948-870F-DB5A029D1898}" srcId="{FB5CB5AD-8C96-A146-A2F5-7E1019924043}" destId="{3F141C7F-4136-D34F-BBD4-80B1F32EBA15}" srcOrd="1" destOrd="0" parTransId="{D5B80C88-0A55-3349-B709-5DFA999855B1}" sibTransId="{6D0DF36C-6105-BB49-9AA8-A29C84A1FA70}"/>
    <dgm:cxn modelId="{78F1717F-CBF3-FD46-9485-E95B07D3FF35}" srcId="{BC76FD21-A42C-7B42-8401-19D530428511}" destId="{7A937BFC-629F-2B45-9723-6B8576C7009B}" srcOrd="0" destOrd="0" parTransId="{736B3741-46DF-7C4D-B2B9-9746D1741DFF}" sibTransId="{3EEB966A-2F33-1945-82B0-75CEFF8EFAFE}"/>
    <dgm:cxn modelId="{4431AABD-277B-2B4C-9270-2CA1377C8DE3}" type="presParOf" srcId="{90953D0A-2F4B-BD4B-82E9-596821031994}" destId="{0E6E8A4C-27A8-824A-B033-6A69BE7C296E}" srcOrd="0" destOrd="0" presId="urn:microsoft.com/office/officeart/2005/8/layout/chevron2"/>
    <dgm:cxn modelId="{9FC6D8F9-E242-BF4A-BBEC-F09CB40CEFB0}" type="presParOf" srcId="{0E6E8A4C-27A8-824A-B033-6A69BE7C296E}" destId="{5A87734A-0474-C44B-ACA9-44DF614E2875}" srcOrd="0" destOrd="0" presId="urn:microsoft.com/office/officeart/2005/8/layout/chevron2"/>
    <dgm:cxn modelId="{071C6AD2-D737-7743-8A60-CD4A423FB1AC}" type="presParOf" srcId="{0E6E8A4C-27A8-824A-B033-6A69BE7C296E}" destId="{BD0DAD30-5702-674B-8DCE-B6F4453659C0}" srcOrd="1" destOrd="0" presId="urn:microsoft.com/office/officeart/2005/8/layout/chevron2"/>
    <dgm:cxn modelId="{66323D63-0C21-E240-ABE4-47C434B8FD2C}" type="presParOf" srcId="{90953D0A-2F4B-BD4B-82E9-596821031994}" destId="{A796C589-5448-7C43-A32A-995D7429688A}" srcOrd="1" destOrd="0" presId="urn:microsoft.com/office/officeart/2005/8/layout/chevron2"/>
    <dgm:cxn modelId="{E258DBE0-33A1-6044-ACB8-D90CDD4A0285}" type="presParOf" srcId="{90953D0A-2F4B-BD4B-82E9-596821031994}" destId="{18F0C1A7-1832-1C42-BEE9-A5B6BA84DD75}" srcOrd="2" destOrd="0" presId="urn:microsoft.com/office/officeart/2005/8/layout/chevron2"/>
    <dgm:cxn modelId="{CBD8D168-1DD1-5942-AC18-8F4C33726E26}" type="presParOf" srcId="{18F0C1A7-1832-1C42-BEE9-A5B6BA84DD75}" destId="{745856F5-5E4B-F84D-8A68-DD186164158D}" srcOrd="0" destOrd="0" presId="urn:microsoft.com/office/officeart/2005/8/layout/chevron2"/>
    <dgm:cxn modelId="{25A18D33-9246-484C-8954-62D5564DBB63}" type="presParOf" srcId="{18F0C1A7-1832-1C42-BEE9-A5B6BA84DD75}" destId="{4743CAB3-C873-5E4D-A4A6-F4BD0B28C90B}" srcOrd="1" destOrd="0" presId="urn:microsoft.com/office/officeart/2005/8/layout/chevron2"/>
    <dgm:cxn modelId="{B7038408-6C89-6F4B-A1F3-FD2C0913C7CB}" type="presParOf" srcId="{90953D0A-2F4B-BD4B-82E9-596821031994}" destId="{0D4F71D0-8903-AD4B-B15B-FBE77AEC0503}" srcOrd="3" destOrd="0" presId="urn:microsoft.com/office/officeart/2005/8/layout/chevron2"/>
    <dgm:cxn modelId="{BC7EB74A-4971-CE47-81C2-283CAE5DB28D}" type="presParOf" srcId="{90953D0A-2F4B-BD4B-82E9-596821031994}" destId="{D7FDC493-42C3-8746-BA99-19F45797CC92}" srcOrd="4" destOrd="0" presId="urn:microsoft.com/office/officeart/2005/8/layout/chevron2"/>
    <dgm:cxn modelId="{C2F5FAA2-C2C3-CC45-BCBA-2D4A75CD42B4}" type="presParOf" srcId="{D7FDC493-42C3-8746-BA99-19F45797CC92}" destId="{6A4DECB9-B55F-104B-AA9D-623C69B6FCAC}" srcOrd="0" destOrd="0" presId="urn:microsoft.com/office/officeart/2005/8/layout/chevron2"/>
    <dgm:cxn modelId="{3C1A84E5-09DA-ED4E-9A47-2CA357C45A85}" type="presParOf" srcId="{D7FDC493-42C3-8746-BA99-19F45797CC92}" destId="{793FB41C-6843-EA43-8D6A-FB2F1C8FFB3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440ED1-67B5-B346-B24A-EF034D4FE09E}"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34D731D7-0D78-3B4E-A7A9-3462732BA003}">
      <dgm:prSet phldrT="[Text]"/>
      <dgm:spPr/>
      <dgm:t>
        <a:bodyPr/>
        <a:lstStyle/>
        <a:p>
          <a:r>
            <a:rPr lang="en-US" i="1" dirty="0" smtClean="0"/>
            <a:t>United States v. </a:t>
          </a:r>
          <a:r>
            <a:rPr lang="en-US" i="1" dirty="0" err="1" smtClean="0"/>
            <a:t>Winans</a:t>
          </a:r>
          <a:r>
            <a:rPr lang="en-US" i="1" dirty="0" smtClean="0"/>
            <a:t> </a:t>
          </a:r>
          <a:r>
            <a:rPr lang="en-US" dirty="0" smtClean="0"/>
            <a:t>(1905)</a:t>
          </a:r>
          <a:endParaRPr lang="en-US" dirty="0"/>
        </a:p>
      </dgm:t>
    </dgm:pt>
    <dgm:pt modelId="{A8F7CE87-6738-594A-930F-3515FBD5B274}" type="parTrans" cxnId="{FA3609DF-3526-494D-9D0B-4FFD5515592A}">
      <dgm:prSet/>
      <dgm:spPr/>
      <dgm:t>
        <a:bodyPr/>
        <a:lstStyle/>
        <a:p>
          <a:endParaRPr lang="en-US"/>
        </a:p>
      </dgm:t>
    </dgm:pt>
    <dgm:pt modelId="{B61A0437-5144-8E42-B6D7-6F48CBF7FAD9}" type="sibTrans" cxnId="{FA3609DF-3526-494D-9D0B-4FFD5515592A}">
      <dgm:prSet/>
      <dgm:spPr/>
      <dgm:t>
        <a:bodyPr/>
        <a:lstStyle/>
        <a:p>
          <a:endParaRPr lang="en-US"/>
        </a:p>
      </dgm:t>
    </dgm:pt>
    <dgm:pt modelId="{7FC50657-C25E-D846-A390-E7BD2C58A47F}">
      <dgm:prSet phldrT="[Text]" custT="1"/>
      <dgm:spPr/>
      <dgm:t>
        <a:bodyPr/>
        <a:lstStyle/>
        <a:p>
          <a:endParaRPr lang="en-US" sz="2000" dirty="0"/>
        </a:p>
      </dgm:t>
    </dgm:pt>
    <dgm:pt modelId="{2D13E5F8-50DF-4845-A809-916F6610EC01}" type="parTrans" cxnId="{F27F8B4A-63AD-0246-B6E1-C816FD354045}">
      <dgm:prSet/>
      <dgm:spPr/>
      <dgm:t>
        <a:bodyPr/>
        <a:lstStyle/>
        <a:p>
          <a:endParaRPr lang="en-US"/>
        </a:p>
      </dgm:t>
    </dgm:pt>
    <dgm:pt modelId="{7E9BBC18-25C1-A24F-8490-87E09EF33796}" type="sibTrans" cxnId="{F27F8B4A-63AD-0246-B6E1-C816FD354045}">
      <dgm:prSet/>
      <dgm:spPr/>
      <dgm:t>
        <a:bodyPr/>
        <a:lstStyle/>
        <a:p>
          <a:endParaRPr lang="en-US"/>
        </a:p>
      </dgm:t>
    </dgm:pt>
    <dgm:pt modelId="{E981D48C-0609-AD4B-ACDA-82B6E40AC950}">
      <dgm:prSet phldrT="[Text]"/>
      <dgm:spPr/>
      <dgm:t>
        <a:bodyPr/>
        <a:lstStyle/>
        <a:p>
          <a:r>
            <a:rPr lang="en-US" i="1" dirty="0" smtClean="0"/>
            <a:t>Winters v. United States </a:t>
          </a:r>
          <a:r>
            <a:rPr lang="en-US" dirty="0" smtClean="0"/>
            <a:t>(1908)</a:t>
          </a:r>
          <a:endParaRPr lang="en-US" dirty="0"/>
        </a:p>
      </dgm:t>
    </dgm:pt>
    <dgm:pt modelId="{E3F50435-4CFE-AD46-B1B9-7F01C133AA8B}" type="parTrans" cxnId="{32F35B11-200F-414C-99F5-1A561AA05BC9}">
      <dgm:prSet/>
      <dgm:spPr/>
      <dgm:t>
        <a:bodyPr/>
        <a:lstStyle/>
        <a:p>
          <a:endParaRPr lang="en-US"/>
        </a:p>
      </dgm:t>
    </dgm:pt>
    <dgm:pt modelId="{DB8E5BD9-7955-174D-AB8C-3D4693E28FB7}" type="sibTrans" cxnId="{32F35B11-200F-414C-99F5-1A561AA05BC9}">
      <dgm:prSet/>
      <dgm:spPr/>
      <dgm:t>
        <a:bodyPr/>
        <a:lstStyle/>
        <a:p>
          <a:endParaRPr lang="en-US"/>
        </a:p>
      </dgm:t>
    </dgm:pt>
    <dgm:pt modelId="{B5557F33-C3C3-8F4B-AB8A-4489BAAC9B2B}">
      <dgm:prSet phldrT="[Text]" custT="1"/>
      <dgm:spPr/>
      <dgm:t>
        <a:bodyPr/>
        <a:lstStyle/>
        <a:p>
          <a:endParaRPr lang="en-US" sz="1600" dirty="0"/>
        </a:p>
      </dgm:t>
    </dgm:pt>
    <dgm:pt modelId="{AB4124E2-20F5-F34A-B049-371589B518F1}" type="parTrans" cxnId="{AD2E77D1-AA2B-FF4D-8A7F-5F2A69838A11}">
      <dgm:prSet/>
      <dgm:spPr/>
      <dgm:t>
        <a:bodyPr/>
        <a:lstStyle/>
        <a:p>
          <a:endParaRPr lang="en-US"/>
        </a:p>
      </dgm:t>
    </dgm:pt>
    <dgm:pt modelId="{16A6A3F5-AAAE-E141-A48D-7E3B80955A6A}" type="sibTrans" cxnId="{AD2E77D1-AA2B-FF4D-8A7F-5F2A69838A11}">
      <dgm:prSet/>
      <dgm:spPr/>
      <dgm:t>
        <a:bodyPr/>
        <a:lstStyle/>
        <a:p>
          <a:endParaRPr lang="en-US"/>
        </a:p>
      </dgm:t>
    </dgm:pt>
    <dgm:pt modelId="{62D1533D-B82A-FF4E-A492-3F492253AAA1}">
      <dgm:prSet phldrT="[Text]"/>
      <dgm:spPr/>
      <dgm:t>
        <a:bodyPr/>
        <a:lstStyle/>
        <a:p>
          <a:r>
            <a:rPr lang="en-US" i="1" dirty="0" smtClean="0"/>
            <a:t>Arizona v. California</a:t>
          </a:r>
          <a:r>
            <a:rPr lang="en-US" dirty="0" smtClean="0"/>
            <a:t> (1963)</a:t>
          </a:r>
          <a:endParaRPr lang="en-US" dirty="0"/>
        </a:p>
      </dgm:t>
    </dgm:pt>
    <dgm:pt modelId="{8237FE0B-BE8F-2946-AA2F-299C38941EF5}" type="parTrans" cxnId="{DEC02846-56B2-CB46-9AD1-F638ED777853}">
      <dgm:prSet/>
      <dgm:spPr/>
      <dgm:t>
        <a:bodyPr/>
        <a:lstStyle/>
        <a:p>
          <a:endParaRPr lang="en-US"/>
        </a:p>
      </dgm:t>
    </dgm:pt>
    <dgm:pt modelId="{E3162CFC-2F01-9E4C-8F18-4C602FF82857}" type="sibTrans" cxnId="{DEC02846-56B2-CB46-9AD1-F638ED777853}">
      <dgm:prSet/>
      <dgm:spPr/>
      <dgm:t>
        <a:bodyPr/>
        <a:lstStyle/>
        <a:p>
          <a:endParaRPr lang="en-US"/>
        </a:p>
      </dgm:t>
    </dgm:pt>
    <dgm:pt modelId="{A1A4D8F9-E1FA-664F-A0AA-E7B40FDC8642}">
      <dgm:prSet phldrT="[Text]"/>
      <dgm:spPr/>
      <dgm:t>
        <a:bodyPr/>
        <a:lstStyle/>
        <a:p>
          <a:r>
            <a:rPr lang="en-US" dirty="0" smtClean="0">
              <a:effectLst/>
              <a:latin typeface="+mj-lt"/>
              <a:ea typeface="Calibri" panose="020F0502020204030204" pitchFamily="34" charset="0"/>
              <a:cs typeface="Times New Roman" panose="02020603050405020304" pitchFamily="18" charset="0"/>
            </a:rPr>
            <a:t>Held that the water rights were effectively reserved at the time of creation of the reservations.</a:t>
          </a:r>
          <a:endParaRPr lang="en-US" dirty="0"/>
        </a:p>
      </dgm:t>
    </dgm:pt>
    <dgm:pt modelId="{59A7E8B5-1FB2-C74B-80ED-2CEC33A67E70}" type="parTrans" cxnId="{8593AECC-B9A0-514B-A1D6-722D786532FE}">
      <dgm:prSet/>
      <dgm:spPr/>
      <dgm:t>
        <a:bodyPr/>
        <a:lstStyle/>
        <a:p>
          <a:endParaRPr lang="en-US"/>
        </a:p>
      </dgm:t>
    </dgm:pt>
    <dgm:pt modelId="{D633CBFB-7A11-7844-826A-FBD4FCB05D3E}" type="sibTrans" cxnId="{8593AECC-B9A0-514B-A1D6-722D786532FE}">
      <dgm:prSet/>
      <dgm:spPr/>
      <dgm:t>
        <a:bodyPr/>
        <a:lstStyle/>
        <a:p>
          <a:endParaRPr lang="en-US"/>
        </a:p>
      </dgm:t>
    </dgm:pt>
    <dgm:pt modelId="{C5D9CEC8-8361-5243-AE88-C01B0370AE8B}">
      <dgm:prSet custT="1"/>
      <dgm:spPr/>
      <dgm:t>
        <a:bodyPr/>
        <a:lstStyle/>
        <a:p>
          <a:r>
            <a:rPr lang="en-US" sz="2000" dirty="0" smtClean="0">
              <a:effectLst/>
              <a:latin typeface="+mj-lt"/>
              <a:ea typeface="Calibri" panose="020F0502020204030204" pitchFamily="34" charset="0"/>
            </a:rPr>
            <a:t>Reserved rights doctrine: Any rights that are not specifically addressed in a treaty are reserved to the tribe.</a:t>
          </a:r>
          <a:endParaRPr lang="en-US" sz="2000" dirty="0">
            <a:effectLst/>
            <a:latin typeface="+mj-lt"/>
            <a:ea typeface="Calibri" panose="020F0502020204030204" pitchFamily="34" charset="0"/>
            <a:cs typeface="Times New Roman" panose="02020603050405020304" pitchFamily="18" charset="0"/>
          </a:endParaRPr>
        </a:p>
      </dgm:t>
    </dgm:pt>
    <dgm:pt modelId="{4679B439-DE3C-E442-9F5E-062CE5E5CB67}" type="parTrans" cxnId="{D8878A95-6E77-274F-BF04-28FC907DB781}">
      <dgm:prSet/>
      <dgm:spPr/>
      <dgm:t>
        <a:bodyPr/>
        <a:lstStyle/>
        <a:p>
          <a:endParaRPr lang="en-US"/>
        </a:p>
      </dgm:t>
    </dgm:pt>
    <dgm:pt modelId="{D70113C3-6BB9-6B44-94E5-00F7F35CD627}" type="sibTrans" cxnId="{D8878A95-6E77-274F-BF04-28FC907DB781}">
      <dgm:prSet/>
      <dgm:spPr/>
      <dgm:t>
        <a:bodyPr/>
        <a:lstStyle/>
        <a:p>
          <a:endParaRPr lang="en-US"/>
        </a:p>
      </dgm:t>
    </dgm:pt>
    <dgm:pt modelId="{2B27C2AF-0191-4A43-B848-88E7C65CC654}">
      <dgm:prSet/>
      <dgm:spPr/>
      <dgm:t>
        <a:bodyPr/>
        <a:lstStyle/>
        <a:p>
          <a:r>
            <a:rPr lang="en-US" dirty="0" smtClean="0">
              <a:effectLst/>
              <a:latin typeface="+mj-lt"/>
              <a:ea typeface="Calibri" panose="020F0502020204030204" pitchFamily="34" charset="0"/>
              <a:cs typeface="Times New Roman" panose="02020603050405020304" pitchFamily="18" charset="0"/>
            </a:rPr>
            <a:t>Tribes entitled to enough water to irrigate all the practicably irrigable acreage on the reservations.</a:t>
          </a:r>
          <a:endParaRPr lang="en-US" dirty="0">
            <a:effectLst/>
            <a:latin typeface="+mj-lt"/>
            <a:ea typeface="Calibri" panose="020F0502020204030204" pitchFamily="34" charset="0"/>
            <a:cs typeface="Times New Roman" panose="02020603050405020304" pitchFamily="18" charset="0"/>
          </a:endParaRPr>
        </a:p>
      </dgm:t>
    </dgm:pt>
    <dgm:pt modelId="{2F67B367-EE62-1C43-90C7-F8EE32830E80}" type="parTrans" cxnId="{EEC6DF37-779B-E147-A836-B729E3F24D2B}">
      <dgm:prSet/>
      <dgm:spPr/>
      <dgm:t>
        <a:bodyPr/>
        <a:lstStyle/>
        <a:p>
          <a:endParaRPr lang="en-US"/>
        </a:p>
      </dgm:t>
    </dgm:pt>
    <dgm:pt modelId="{B2091E46-571F-6C4C-9576-BC9831E4DF4E}" type="sibTrans" cxnId="{EEC6DF37-779B-E147-A836-B729E3F24D2B}">
      <dgm:prSet/>
      <dgm:spPr/>
      <dgm:t>
        <a:bodyPr/>
        <a:lstStyle/>
        <a:p>
          <a:endParaRPr lang="en-US"/>
        </a:p>
      </dgm:t>
    </dgm:pt>
    <dgm:pt modelId="{38A1D2C1-4918-B74C-815C-CCAAFC8AF71B}">
      <dgm:prSet custT="1"/>
      <dgm:spPr/>
      <dgm:t>
        <a:bodyPr/>
        <a:lstStyle/>
        <a:p>
          <a:r>
            <a:rPr lang="en-US" sz="1800" dirty="0" smtClean="0">
              <a:latin typeface="+mj-lt"/>
              <a:cs typeface="Times New Roman" panose="02020603050405020304" pitchFamily="18" charset="0"/>
            </a:rPr>
            <a:t>Forms the foundation of Indian water rights.</a:t>
          </a:r>
          <a:endParaRPr lang="en-US" sz="1800" dirty="0"/>
        </a:p>
      </dgm:t>
    </dgm:pt>
    <dgm:pt modelId="{97FB8A18-5D20-D04A-A12C-1316A07B8611}" type="parTrans" cxnId="{637DC207-9316-C847-9D09-B4D74E669E8D}">
      <dgm:prSet/>
      <dgm:spPr/>
      <dgm:t>
        <a:bodyPr/>
        <a:lstStyle/>
        <a:p>
          <a:endParaRPr lang="en-US"/>
        </a:p>
      </dgm:t>
    </dgm:pt>
    <dgm:pt modelId="{A82F1D25-0CCF-9F43-BF31-5EF954252CE2}" type="sibTrans" cxnId="{637DC207-9316-C847-9D09-B4D74E669E8D}">
      <dgm:prSet/>
      <dgm:spPr/>
      <dgm:t>
        <a:bodyPr/>
        <a:lstStyle/>
        <a:p>
          <a:endParaRPr lang="en-US"/>
        </a:p>
      </dgm:t>
    </dgm:pt>
    <dgm:pt modelId="{4E8C4CE4-F8B4-CF40-9AA5-D450661A52DF}">
      <dgm:prSet custT="1"/>
      <dgm:spPr/>
      <dgm:t>
        <a:bodyPr/>
        <a:lstStyle/>
        <a:p>
          <a:r>
            <a:rPr lang="en-US" sz="1800" dirty="0" smtClean="0">
              <a:latin typeface="+mj-lt"/>
              <a:ea typeface="Calibri" panose="020F0502020204030204" pitchFamily="34" charset="0"/>
            </a:rPr>
            <a:t>O</a:t>
          </a:r>
          <a:r>
            <a:rPr lang="en-US" sz="1800" dirty="0" smtClean="0">
              <a:effectLst/>
              <a:latin typeface="+mj-lt"/>
              <a:ea typeface="Calibri" panose="020F0502020204030204" pitchFamily="34" charset="0"/>
            </a:rPr>
            <a:t>nly reserves water to the extent necessary to accomplish the purpose of the reservation, and it only reserves water if it is appurtenant to the withdrawn land</a:t>
          </a:r>
          <a:endParaRPr lang="en-US" sz="1800" dirty="0"/>
        </a:p>
      </dgm:t>
    </dgm:pt>
    <dgm:pt modelId="{261B8323-FD78-FF49-BB51-E763645499D7}" type="parTrans" cxnId="{9BEC0342-4CF0-A049-9DF6-97965D1744C1}">
      <dgm:prSet/>
      <dgm:spPr/>
      <dgm:t>
        <a:bodyPr/>
        <a:lstStyle/>
        <a:p>
          <a:endParaRPr lang="en-US"/>
        </a:p>
      </dgm:t>
    </dgm:pt>
    <dgm:pt modelId="{E15E2282-492C-A745-87F5-22934D0523BA}" type="sibTrans" cxnId="{9BEC0342-4CF0-A049-9DF6-97965D1744C1}">
      <dgm:prSet/>
      <dgm:spPr/>
      <dgm:t>
        <a:bodyPr/>
        <a:lstStyle/>
        <a:p>
          <a:endParaRPr lang="en-US"/>
        </a:p>
      </dgm:t>
    </dgm:pt>
    <dgm:pt modelId="{DC6DBFE6-0965-434B-8392-93367D3EF8DE}">
      <dgm:prSet custT="1"/>
      <dgm:spPr/>
      <dgm:t>
        <a:bodyPr/>
        <a:lstStyle/>
        <a:p>
          <a:r>
            <a:rPr lang="en-US" sz="1800" dirty="0" smtClean="0">
              <a:latin typeface="+mj-lt"/>
            </a:rPr>
            <a:t>When the federal government reserved lands for an Indian reservation, the federal government also implicitly reserved sufficient water to support the purposes of the reservation.</a:t>
          </a:r>
          <a:endParaRPr lang="en-US" sz="1800" dirty="0">
            <a:latin typeface="+mj-lt"/>
          </a:endParaRPr>
        </a:p>
      </dgm:t>
    </dgm:pt>
    <dgm:pt modelId="{1EFD8568-ACC0-054F-BCE8-66130DC8C69C}" type="parTrans" cxnId="{FB961B44-D8A8-6E4F-97E8-7C067B07230A}">
      <dgm:prSet/>
      <dgm:spPr/>
    </dgm:pt>
    <dgm:pt modelId="{4BB60EB4-E1E6-4543-85E6-3D6E07347FF0}" type="sibTrans" cxnId="{FB961B44-D8A8-6E4F-97E8-7C067B07230A}">
      <dgm:prSet/>
      <dgm:spPr/>
    </dgm:pt>
    <dgm:pt modelId="{A2698F52-AEB8-4F4C-85C4-2C36200F0D6E}" type="pres">
      <dgm:prSet presAssocID="{1F440ED1-67B5-B346-B24A-EF034D4FE09E}" presName="Name0" presStyleCnt="0">
        <dgm:presLayoutVars>
          <dgm:dir/>
          <dgm:animLvl val="lvl"/>
          <dgm:resizeHandles val="exact"/>
        </dgm:presLayoutVars>
      </dgm:prSet>
      <dgm:spPr/>
    </dgm:pt>
    <dgm:pt modelId="{E98E54BD-72D3-B54C-B692-AC0B06CCEF00}" type="pres">
      <dgm:prSet presAssocID="{34D731D7-0D78-3B4E-A7A9-3462732BA003}" presName="linNode" presStyleCnt="0"/>
      <dgm:spPr/>
    </dgm:pt>
    <dgm:pt modelId="{D38542F6-240B-5A41-9191-129C28A1BBA4}" type="pres">
      <dgm:prSet presAssocID="{34D731D7-0D78-3B4E-A7A9-3462732BA003}" presName="parentText" presStyleLbl="node1" presStyleIdx="0" presStyleCnt="3">
        <dgm:presLayoutVars>
          <dgm:chMax val="1"/>
          <dgm:bulletEnabled val="1"/>
        </dgm:presLayoutVars>
      </dgm:prSet>
      <dgm:spPr/>
      <dgm:t>
        <a:bodyPr/>
        <a:lstStyle/>
        <a:p>
          <a:endParaRPr lang="en-US"/>
        </a:p>
      </dgm:t>
    </dgm:pt>
    <dgm:pt modelId="{FB3A0A93-5E59-A34D-80CD-54B1E6D88006}" type="pres">
      <dgm:prSet presAssocID="{34D731D7-0D78-3B4E-A7A9-3462732BA003}" presName="descendantText" presStyleLbl="alignAccFollowNode1" presStyleIdx="0" presStyleCnt="3" custAng="0">
        <dgm:presLayoutVars>
          <dgm:bulletEnabled val="1"/>
        </dgm:presLayoutVars>
      </dgm:prSet>
      <dgm:spPr/>
      <dgm:t>
        <a:bodyPr/>
        <a:lstStyle/>
        <a:p>
          <a:endParaRPr lang="en-US"/>
        </a:p>
      </dgm:t>
    </dgm:pt>
    <dgm:pt modelId="{F2EF15B3-D4C6-F14C-9E05-DBEE3ADE0275}" type="pres">
      <dgm:prSet presAssocID="{B61A0437-5144-8E42-B6D7-6F48CBF7FAD9}" presName="sp" presStyleCnt="0"/>
      <dgm:spPr/>
    </dgm:pt>
    <dgm:pt modelId="{E254558E-1CCC-D14A-B9C6-7E26C070A777}" type="pres">
      <dgm:prSet presAssocID="{E981D48C-0609-AD4B-ACDA-82B6E40AC950}" presName="linNode" presStyleCnt="0"/>
      <dgm:spPr/>
    </dgm:pt>
    <dgm:pt modelId="{7500850D-41C1-DB47-ADFD-DD80F83AEAEF}" type="pres">
      <dgm:prSet presAssocID="{E981D48C-0609-AD4B-ACDA-82B6E40AC950}" presName="parentText" presStyleLbl="node1" presStyleIdx="1" presStyleCnt="3">
        <dgm:presLayoutVars>
          <dgm:chMax val="1"/>
          <dgm:bulletEnabled val="1"/>
        </dgm:presLayoutVars>
      </dgm:prSet>
      <dgm:spPr/>
      <dgm:t>
        <a:bodyPr/>
        <a:lstStyle/>
        <a:p>
          <a:endParaRPr lang="en-US"/>
        </a:p>
      </dgm:t>
    </dgm:pt>
    <dgm:pt modelId="{4F20B147-777E-8E45-ADE3-5F073830E5B7}" type="pres">
      <dgm:prSet presAssocID="{E981D48C-0609-AD4B-ACDA-82B6E40AC950}" presName="descendantText" presStyleLbl="alignAccFollowNode1" presStyleIdx="1" presStyleCnt="3" custScaleY="182574">
        <dgm:presLayoutVars>
          <dgm:bulletEnabled val="1"/>
        </dgm:presLayoutVars>
      </dgm:prSet>
      <dgm:spPr/>
      <dgm:t>
        <a:bodyPr/>
        <a:lstStyle/>
        <a:p>
          <a:endParaRPr lang="en-US"/>
        </a:p>
      </dgm:t>
    </dgm:pt>
    <dgm:pt modelId="{F5BF807F-729B-F44B-8D8D-206ACE540407}" type="pres">
      <dgm:prSet presAssocID="{DB8E5BD9-7955-174D-AB8C-3D4693E28FB7}" presName="sp" presStyleCnt="0"/>
      <dgm:spPr/>
    </dgm:pt>
    <dgm:pt modelId="{574EFE50-ADF4-514B-BCDA-1A168FA73594}" type="pres">
      <dgm:prSet presAssocID="{62D1533D-B82A-FF4E-A492-3F492253AAA1}" presName="linNode" presStyleCnt="0"/>
      <dgm:spPr/>
    </dgm:pt>
    <dgm:pt modelId="{A4350C30-A9BF-CD47-BDCA-40B0ACE6615F}" type="pres">
      <dgm:prSet presAssocID="{62D1533D-B82A-FF4E-A492-3F492253AAA1}" presName="parentText" presStyleLbl="node1" presStyleIdx="2" presStyleCnt="3">
        <dgm:presLayoutVars>
          <dgm:chMax val="1"/>
          <dgm:bulletEnabled val="1"/>
        </dgm:presLayoutVars>
      </dgm:prSet>
      <dgm:spPr/>
      <dgm:t>
        <a:bodyPr/>
        <a:lstStyle/>
        <a:p>
          <a:endParaRPr lang="en-US"/>
        </a:p>
      </dgm:t>
    </dgm:pt>
    <dgm:pt modelId="{2107C072-BE4A-8E4D-B43E-E54EBE659EF7}" type="pres">
      <dgm:prSet presAssocID="{62D1533D-B82A-FF4E-A492-3F492253AAA1}" presName="descendantText" presStyleLbl="alignAccFollowNode1" presStyleIdx="2" presStyleCnt="3">
        <dgm:presLayoutVars>
          <dgm:bulletEnabled val="1"/>
        </dgm:presLayoutVars>
      </dgm:prSet>
      <dgm:spPr/>
      <dgm:t>
        <a:bodyPr/>
        <a:lstStyle/>
        <a:p>
          <a:endParaRPr lang="en-US"/>
        </a:p>
      </dgm:t>
    </dgm:pt>
  </dgm:ptLst>
  <dgm:cxnLst>
    <dgm:cxn modelId="{FA3609DF-3526-494D-9D0B-4FFD5515592A}" srcId="{1F440ED1-67B5-B346-B24A-EF034D4FE09E}" destId="{34D731D7-0D78-3B4E-A7A9-3462732BA003}" srcOrd="0" destOrd="0" parTransId="{A8F7CE87-6738-594A-930F-3515FBD5B274}" sibTransId="{B61A0437-5144-8E42-B6D7-6F48CBF7FAD9}"/>
    <dgm:cxn modelId="{F27F8B4A-63AD-0246-B6E1-C816FD354045}" srcId="{34D731D7-0D78-3B4E-A7A9-3462732BA003}" destId="{7FC50657-C25E-D846-A390-E7BD2C58A47F}" srcOrd="0" destOrd="0" parTransId="{2D13E5F8-50DF-4845-A809-916F6610EC01}" sibTransId="{7E9BBC18-25C1-A24F-8490-87E09EF33796}"/>
    <dgm:cxn modelId="{D8878A95-6E77-274F-BF04-28FC907DB781}" srcId="{34D731D7-0D78-3B4E-A7A9-3462732BA003}" destId="{C5D9CEC8-8361-5243-AE88-C01B0370AE8B}" srcOrd="1" destOrd="0" parTransId="{4679B439-DE3C-E442-9F5E-062CE5E5CB67}" sibTransId="{D70113C3-6BB9-6B44-94E5-00F7F35CD627}"/>
    <dgm:cxn modelId="{8593AECC-B9A0-514B-A1D6-722D786532FE}" srcId="{62D1533D-B82A-FF4E-A492-3F492253AAA1}" destId="{A1A4D8F9-E1FA-664F-A0AA-E7B40FDC8642}" srcOrd="0" destOrd="0" parTransId="{59A7E8B5-1FB2-C74B-80ED-2CEC33A67E70}" sibTransId="{D633CBFB-7A11-7844-826A-FBD4FCB05D3E}"/>
    <dgm:cxn modelId="{8C08B4B7-3CE8-C242-BE8E-DF71E10FC30F}" type="presOf" srcId="{C5D9CEC8-8361-5243-AE88-C01B0370AE8B}" destId="{FB3A0A93-5E59-A34D-80CD-54B1E6D88006}" srcOrd="0" destOrd="1" presId="urn:microsoft.com/office/officeart/2005/8/layout/vList5"/>
    <dgm:cxn modelId="{D512C69F-E0B2-6C46-9FAF-D2F3C21F90B3}" type="presOf" srcId="{E981D48C-0609-AD4B-ACDA-82B6E40AC950}" destId="{7500850D-41C1-DB47-ADFD-DD80F83AEAEF}" srcOrd="0" destOrd="0" presId="urn:microsoft.com/office/officeart/2005/8/layout/vList5"/>
    <dgm:cxn modelId="{DEC02846-56B2-CB46-9AD1-F638ED777853}" srcId="{1F440ED1-67B5-B346-B24A-EF034D4FE09E}" destId="{62D1533D-B82A-FF4E-A492-3F492253AAA1}" srcOrd="2" destOrd="0" parTransId="{8237FE0B-BE8F-2946-AA2F-299C38941EF5}" sibTransId="{E3162CFC-2F01-9E4C-8F18-4C602FF82857}"/>
    <dgm:cxn modelId="{3F669949-3665-6C48-B44B-1AE46006E953}" type="presOf" srcId="{7FC50657-C25E-D846-A390-E7BD2C58A47F}" destId="{FB3A0A93-5E59-A34D-80CD-54B1E6D88006}" srcOrd="0" destOrd="0" presId="urn:microsoft.com/office/officeart/2005/8/layout/vList5"/>
    <dgm:cxn modelId="{9C25DB70-7F1C-D34C-B5F1-559E1006918C}" type="presOf" srcId="{DC6DBFE6-0965-434B-8392-93367D3EF8DE}" destId="{4F20B147-777E-8E45-ADE3-5F073830E5B7}" srcOrd="0" destOrd="2" presId="urn:microsoft.com/office/officeart/2005/8/layout/vList5"/>
    <dgm:cxn modelId="{AA99ED86-052A-0B4C-961E-BA07DC944DF8}" type="presOf" srcId="{1F440ED1-67B5-B346-B24A-EF034D4FE09E}" destId="{A2698F52-AEB8-4F4C-85C4-2C36200F0D6E}" srcOrd="0" destOrd="0" presId="urn:microsoft.com/office/officeart/2005/8/layout/vList5"/>
    <dgm:cxn modelId="{773D7DF8-E20F-384D-B6F7-21E9B91752F9}" type="presOf" srcId="{B5557F33-C3C3-8F4B-AB8A-4489BAAC9B2B}" destId="{4F20B147-777E-8E45-ADE3-5F073830E5B7}" srcOrd="0" destOrd="0" presId="urn:microsoft.com/office/officeart/2005/8/layout/vList5"/>
    <dgm:cxn modelId="{75BE9647-D4D1-5341-A753-6BA8F801FBFB}" type="presOf" srcId="{A1A4D8F9-E1FA-664F-A0AA-E7B40FDC8642}" destId="{2107C072-BE4A-8E4D-B43E-E54EBE659EF7}" srcOrd="0" destOrd="0" presId="urn:microsoft.com/office/officeart/2005/8/layout/vList5"/>
    <dgm:cxn modelId="{637DC207-9316-C847-9D09-B4D74E669E8D}" srcId="{E981D48C-0609-AD4B-ACDA-82B6E40AC950}" destId="{38A1D2C1-4918-B74C-815C-CCAAFC8AF71B}" srcOrd="1" destOrd="0" parTransId="{97FB8A18-5D20-D04A-A12C-1316A07B8611}" sibTransId="{A82F1D25-0CCF-9F43-BF31-5EF954252CE2}"/>
    <dgm:cxn modelId="{766A437F-2E13-4749-89E2-06ADCBE8F74F}" type="presOf" srcId="{38A1D2C1-4918-B74C-815C-CCAAFC8AF71B}" destId="{4F20B147-777E-8E45-ADE3-5F073830E5B7}" srcOrd="0" destOrd="1" presId="urn:microsoft.com/office/officeart/2005/8/layout/vList5"/>
    <dgm:cxn modelId="{32F35B11-200F-414C-99F5-1A561AA05BC9}" srcId="{1F440ED1-67B5-B346-B24A-EF034D4FE09E}" destId="{E981D48C-0609-AD4B-ACDA-82B6E40AC950}" srcOrd="1" destOrd="0" parTransId="{E3F50435-4CFE-AD46-B1B9-7F01C133AA8B}" sibTransId="{DB8E5BD9-7955-174D-AB8C-3D4693E28FB7}"/>
    <dgm:cxn modelId="{5D692DF8-5C3C-AB42-BD42-61BD6EF0F94E}" type="presOf" srcId="{34D731D7-0D78-3B4E-A7A9-3462732BA003}" destId="{D38542F6-240B-5A41-9191-129C28A1BBA4}" srcOrd="0" destOrd="0" presId="urn:microsoft.com/office/officeart/2005/8/layout/vList5"/>
    <dgm:cxn modelId="{9BEC0342-4CF0-A049-9DF6-97965D1744C1}" srcId="{E981D48C-0609-AD4B-ACDA-82B6E40AC950}" destId="{4E8C4CE4-F8B4-CF40-9AA5-D450661A52DF}" srcOrd="3" destOrd="0" parTransId="{261B8323-FD78-FF49-BB51-E763645499D7}" sibTransId="{E15E2282-492C-A745-87F5-22934D0523BA}"/>
    <dgm:cxn modelId="{6705E9F7-F92B-F043-ACEB-20238AFC0C9A}" type="presOf" srcId="{4E8C4CE4-F8B4-CF40-9AA5-D450661A52DF}" destId="{4F20B147-777E-8E45-ADE3-5F073830E5B7}" srcOrd="0" destOrd="3" presId="urn:microsoft.com/office/officeart/2005/8/layout/vList5"/>
    <dgm:cxn modelId="{EEC6DF37-779B-E147-A836-B729E3F24D2B}" srcId="{62D1533D-B82A-FF4E-A492-3F492253AAA1}" destId="{2B27C2AF-0191-4A43-B848-88E7C65CC654}" srcOrd="1" destOrd="0" parTransId="{2F67B367-EE62-1C43-90C7-F8EE32830E80}" sibTransId="{B2091E46-571F-6C4C-9576-BC9831E4DF4E}"/>
    <dgm:cxn modelId="{75BF6AA4-AE04-374D-97D2-C4A21DA87425}" type="presOf" srcId="{62D1533D-B82A-FF4E-A492-3F492253AAA1}" destId="{A4350C30-A9BF-CD47-BDCA-40B0ACE6615F}" srcOrd="0" destOrd="0" presId="urn:microsoft.com/office/officeart/2005/8/layout/vList5"/>
    <dgm:cxn modelId="{317FCD35-5504-BB4F-B001-D875EF7BB818}" type="presOf" srcId="{2B27C2AF-0191-4A43-B848-88E7C65CC654}" destId="{2107C072-BE4A-8E4D-B43E-E54EBE659EF7}" srcOrd="0" destOrd="1" presId="urn:microsoft.com/office/officeart/2005/8/layout/vList5"/>
    <dgm:cxn modelId="{AD2E77D1-AA2B-FF4D-8A7F-5F2A69838A11}" srcId="{E981D48C-0609-AD4B-ACDA-82B6E40AC950}" destId="{B5557F33-C3C3-8F4B-AB8A-4489BAAC9B2B}" srcOrd="0" destOrd="0" parTransId="{AB4124E2-20F5-F34A-B049-371589B518F1}" sibTransId="{16A6A3F5-AAAE-E141-A48D-7E3B80955A6A}"/>
    <dgm:cxn modelId="{FB961B44-D8A8-6E4F-97E8-7C067B07230A}" srcId="{E981D48C-0609-AD4B-ACDA-82B6E40AC950}" destId="{DC6DBFE6-0965-434B-8392-93367D3EF8DE}" srcOrd="2" destOrd="0" parTransId="{1EFD8568-ACC0-054F-BCE8-66130DC8C69C}" sibTransId="{4BB60EB4-E1E6-4543-85E6-3D6E07347FF0}"/>
    <dgm:cxn modelId="{B9EEB784-54F1-994A-8D0A-801854256711}" type="presParOf" srcId="{A2698F52-AEB8-4F4C-85C4-2C36200F0D6E}" destId="{E98E54BD-72D3-B54C-B692-AC0B06CCEF00}" srcOrd="0" destOrd="0" presId="urn:microsoft.com/office/officeart/2005/8/layout/vList5"/>
    <dgm:cxn modelId="{5CDC300C-A682-CD4E-81A6-E1B911F1F21D}" type="presParOf" srcId="{E98E54BD-72D3-B54C-B692-AC0B06CCEF00}" destId="{D38542F6-240B-5A41-9191-129C28A1BBA4}" srcOrd="0" destOrd="0" presId="urn:microsoft.com/office/officeart/2005/8/layout/vList5"/>
    <dgm:cxn modelId="{5272B79A-0B86-1B45-8D8D-FDDBBAF1B9A3}" type="presParOf" srcId="{E98E54BD-72D3-B54C-B692-AC0B06CCEF00}" destId="{FB3A0A93-5E59-A34D-80CD-54B1E6D88006}" srcOrd="1" destOrd="0" presId="urn:microsoft.com/office/officeart/2005/8/layout/vList5"/>
    <dgm:cxn modelId="{DB4C50FD-FEE9-4749-B531-F78844163D67}" type="presParOf" srcId="{A2698F52-AEB8-4F4C-85C4-2C36200F0D6E}" destId="{F2EF15B3-D4C6-F14C-9E05-DBEE3ADE0275}" srcOrd="1" destOrd="0" presId="urn:microsoft.com/office/officeart/2005/8/layout/vList5"/>
    <dgm:cxn modelId="{E84D6B7E-6C55-4C4E-919F-C19272B8C53A}" type="presParOf" srcId="{A2698F52-AEB8-4F4C-85C4-2C36200F0D6E}" destId="{E254558E-1CCC-D14A-B9C6-7E26C070A777}" srcOrd="2" destOrd="0" presId="urn:microsoft.com/office/officeart/2005/8/layout/vList5"/>
    <dgm:cxn modelId="{8824DB46-AA8D-D04D-A514-0F50F462D967}" type="presParOf" srcId="{E254558E-1CCC-D14A-B9C6-7E26C070A777}" destId="{7500850D-41C1-DB47-ADFD-DD80F83AEAEF}" srcOrd="0" destOrd="0" presId="urn:microsoft.com/office/officeart/2005/8/layout/vList5"/>
    <dgm:cxn modelId="{28000867-428B-2D41-9CD0-C75883C2569F}" type="presParOf" srcId="{E254558E-1CCC-D14A-B9C6-7E26C070A777}" destId="{4F20B147-777E-8E45-ADE3-5F073830E5B7}" srcOrd="1" destOrd="0" presId="urn:microsoft.com/office/officeart/2005/8/layout/vList5"/>
    <dgm:cxn modelId="{51D20A0E-3C86-7744-86C1-1F9B55195834}" type="presParOf" srcId="{A2698F52-AEB8-4F4C-85C4-2C36200F0D6E}" destId="{F5BF807F-729B-F44B-8D8D-206ACE540407}" srcOrd="3" destOrd="0" presId="urn:microsoft.com/office/officeart/2005/8/layout/vList5"/>
    <dgm:cxn modelId="{D9927964-5ED3-CF48-9812-896805944BC4}" type="presParOf" srcId="{A2698F52-AEB8-4F4C-85C4-2C36200F0D6E}" destId="{574EFE50-ADF4-514B-BCDA-1A168FA73594}" srcOrd="4" destOrd="0" presId="urn:microsoft.com/office/officeart/2005/8/layout/vList5"/>
    <dgm:cxn modelId="{11203E16-794F-A044-8027-0D7AFEDB0860}" type="presParOf" srcId="{574EFE50-ADF4-514B-BCDA-1A168FA73594}" destId="{A4350C30-A9BF-CD47-BDCA-40B0ACE6615F}" srcOrd="0" destOrd="0" presId="urn:microsoft.com/office/officeart/2005/8/layout/vList5"/>
    <dgm:cxn modelId="{EF6CA4A0-12EB-294F-AFE3-656CD5441F92}" type="presParOf" srcId="{574EFE50-ADF4-514B-BCDA-1A168FA73594}" destId="{2107C072-BE4A-8E4D-B43E-E54EBE659EF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1DCEEC-43B2-DC46-B625-A1AEAADDD0FA}"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C007D84B-C31E-1644-BF5A-48D6404F7953}">
      <dgm:prSet phldrT="[Text]"/>
      <dgm:spPr/>
      <dgm:t>
        <a:bodyPr/>
        <a:lstStyle/>
        <a:p>
          <a:r>
            <a:rPr lang="en-US" i="1" dirty="0" smtClean="0"/>
            <a:t>Hopi Tribe v. United States</a:t>
          </a:r>
          <a:r>
            <a:rPr lang="en-US" dirty="0" smtClean="0"/>
            <a:t> (2015)</a:t>
          </a:r>
          <a:endParaRPr lang="en-US" dirty="0"/>
        </a:p>
      </dgm:t>
    </dgm:pt>
    <dgm:pt modelId="{C6E66E62-E46A-2B48-BB5F-68879CE9A964}" type="parTrans" cxnId="{96D0EEC0-F8D4-2E42-9DB6-CF211E1A3B4A}">
      <dgm:prSet/>
      <dgm:spPr/>
      <dgm:t>
        <a:bodyPr/>
        <a:lstStyle/>
        <a:p>
          <a:endParaRPr lang="en-US"/>
        </a:p>
      </dgm:t>
    </dgm:pt>
    <dgm:pt modelId="{E993E664-B358-A340-B081-B322FCA383EB}" type="sibTrans" cxnId="{96D0EEC0-F8D4-2E42-9DB6-CF211E1A3B4A}">
      <dgm:prSet/>
      <dgm:spPr/>
      <dgm:t>
        <a:bodyPr/>
        <a:lstStyle/>
        <a:p>
          <a:endParaRPr lang="en-US"/>
        </a:p>
      </dgm:t>
    </dgm:pt>
    <dgm:pt modelId="{1DD4CF5D-DF74-0C43-8E18-6D3F5014DDE2}">
      <dgm:prSet phldrT="[Text]"/>
      <dgm:spPr/>
      <dgm:t>
        <a:bodyPr/>
        <a:lstStyle/>
        <a:p>
          <a:r>
            <a:rPr lang="en-US" dirty="0" smtClean="0"/>
            <a:t>Hopi Tribe attempted to argue that the US must provide the tribe w/ safe water pursuant to the trust relationship but the federal appellate court rejected the claim because no statute explicitly obligated the United States to provide the Tribe w/ safe water.</a:t>
          </a:r>
          <a:endParaRPr lang="en-US" dirty="0"/>
        </a:p>
      </dgm:t>
    </dgm:pt>
    <dgm:pt modelId="{D42CF9BE-EEBF-2F4C-95C0-6F495D235441}" type="parTrans" cxnId="{9D1ECC30-BCBD-5149-AC48-DFF524159D40}">
      <dgm:prSet/>
      <dgm:spPr/>
      <dgm:t>
        <a:bodyPr/>
        <a:lstStyle/>
        <a:p>
          <a:endParaRPr lang="en-US"/>
        </a:p>
      </dgm:t>
    </dgm:pt>
    <dgm:pt modelId="{27891DA2-7DEE-204E-8AAD-F4B6D35E7E66}" type="sibTrans" cxnId="{9D1ECC30-BCBD-5149-AC48-DFF524159D40}">
      <dgm:prSet/>
      <dgm:spPr/>
      <dgm:t>
        <a:bodyPr/>
        <a:lstStyle/>
        <a:p>
          <a:endParaRPr lang="en-US"/>
        </a:p>
      </dgm:t>
    </dgm:pt>
    <dgm:pt modelId="{6A81F5C2-0649-FE46-B78A-74CA781D51E4}">
      <dgm:prSet phldrT="[Text]"/>
      <dgm:spPr/>
      <dgm:t>
        <a:bodyPr/>
        <a:lstStyle/>
        <a:p>
          <a:r>
            <a:rPr lang="en-US" i="1" dirty="0" smtClean="0"/>
            <a:t>Agua Caliente Band of Cahuilla Indians v. Coachella Valley Water Dist. </a:t>
          </a:r>
          <a:r>
            <a:rPr lang="en-US" dirty="0" smtClean="0"/>
            <a:t>(2020)</a:t>
          </a:r>
          <a:endParaRPr lang="en-US" dirty="0"/>
        </a:p>
      </dgm:t>
    </dgm:pt>
    <dgm:pt modelId="{E167F0CF-EB9A-BF43-895C-AD2B42804207}" type="parTrans" cxnId="{4CE24790-7280-8B49-A426-50B823460A8F}">
      <dgm:prSet/>
      <dgm:spPr/>
      <dgm:t>
        <a:bodyPr/>
        <a:lstStyle/>
        <a:p>
          <a:endParaRPr lang="en-US"/>
        </a:p>
      </dgm:t>
    </dgm:pt>
    <dgm:pt modelId="{67DB68C0-C21F-6A4D-83E4-6FBD2620EB55}" type="sibTrans" cxnId="{4CE24790-7280-8B49-A426-50B823460A8F}">
      <dgm:prSet/>
      <dgm:spPr/>
      <dgm:t>
        <a:bodyPr/>
        <a:lstStyle/>
        <a:p>
          <a:endParaRPr lang="en-US"/>
        </a:p>
      </dgm:t>
    </dgm:pt>
    <dgm:pt modelId="{23B1619B-C5C8-6348-A1B3-557685BA6C56}">
      <dgm:prSet phldrT="[Text]"/>
      <dgm:spPr/>
      <dgm:t>
        <a:bodyPr/>
        <a:lstStyle/>
        <a:p>
          <a:r>
            <a:rPr lang="en-US" dirty="0" smtClean="0"/>
            <a:t>District Court found that there was not enough evidence presented to show that the change in the water would preclude the Tribe from being able to use its reserved water rights for the reservation’s purpose.</a:t>
          </a:r>
          <a:endParaRPr lang="en-US" dirty="0"/>
        </a:p>
      </dgm:t>
    </dgm:pt>
    <dgm:pt modelId="{63C932EE-4CE2-8144-B515-FD834EBFAE05}" type="parTrans" cxnId="{D3D27CE5-7D3A-2C40-9CFC-B68A479CA9C5}">
      <dgm:prSet/>
      <dgm:spPr/>
      <dgm:t>
        <a:bodyPr/>
        <a:lstStyle/>
        <a:p>
          <a:endParaRPr lang="en-US"/>
        </a:p>
      </dgm:t>
    </dgm:pt>
    <dgm:pt modelId="{9E677B4A-B5A2-3442-9309-FE8F5C5D1ACC}" type="sibTrans" cxnId="{D3D27CE5-7D3A-2C40-9CFC-B68A479CA9C5}">
      <dgm:prSet/>
      <dgm:spPr/>
      <dgm:t>
        <a:bodyPr/>
        <a:lstStyle/>
        <a:p>
          <a:endParaRPr lang="en-US"/>
        </a:p>
      </dgm:t>
    </dgm:pt>
    <dgm:pt modelId="{8BE45EBB-5EB4-7841-AD25-43620ECFC191}">
      <dgm:prSet phldrT="[Text]"/>
      <dgm:spPr/>
      <dgm:t>
        <a:bodyPr/>
        <a:lstStyle/>
        <a:p>
          <a:r>
            <a:rPr lang="en-US" i="1" dirty="0" smtClean="0"/>
            <a:t>City of Albuquerque v. Browner</a:t>
          </a:r>
          <a:r>
            <a:rPr lang="en-US" dirty="0" smtClean="0"/>
            <a:t> (1996)</a:t>
          </a:r>
          <a:endParaRPr lang="en-US" dirty="0"/>
        </a:p>
      </dgm:t>
    </dgm:pt>
    <dgm:pt modelId="{972124C1-458B-2A41-96EC-440B8FA6574D}" type="parTrans" cxnId="{DEFDE779-5275-4D48-938B-F667EDD50D7E}">
      <dgm:prSet/>
      <dgm:spPr/>
      <dgm:t>
        <a:bodyPr/>
        <a:lstStyle/>
        <a:p>
          <a:endParaRPr lang="en-US"/>
        </a:p>
      </dgm:t>
    </dgm:pt>
    <dgm:pt modelId="{1B17C867-0CB5-AC4F-BF05-C40BBE617DD1}" type="sibTrans" cxnId="{DEFDE779-5275-4D48-938B-F667EDD50D7E}">
      <dgm:prSet/>
      <dgm:spPr/>
      <dgm:t>
        <a:bodyPr/>
        <a:lstStyle/>
        <a:p>
          <a:endParaRPr lang="en-US"/>
        </a:p>
      </dgm:t>
    </dgm:pt>
    <dgm:pt modelId="{E2E9F6EE-EA07-5E47-9ACE-891F1A6C9616}">
      <dgm:prSet phldrT="[Text]"/>
      <dgm:spPr/>
      <dgm:t>
        <a:bodyPr/>
        <a:lstStyle/>
        <a:p>
          <a:r>
            <a:rPr lang="en-US" dirty="0" smtClean="0"/>
            <a:t>Tenth Circuit found that the EPA’s interpretation that tribes can establish water quality standards that are more stringent than those imposed by the federal gov’t was permissible because it’s in accord with powers inherent in Indian tribal sovereignty.</a:t>
          </a:r>
          <a:endParaRPr lang="en-US" dirty="0"/>
        </a:p>
      </dgm:t>
    </dgm:pt>
    <dgm:pt modelId="{58FF9ECD-DFD2-ED4C-8B87-EF0FBBF13343}" type="parTrans" cxnId="{152823AF-E087-6A4D-815B-B7E394E16704}">
      <dgm:prSet/>
      <dgm:spPr/>
      <dgm:t>
        <a:bodyPr/>
        <a:lstStyle/>
        <a:p>
          <a:endParaRPr lang="en-US"/>
        </a:p>
      </dgm:t>
    </dgm:pt>
    <dgm:pt modelId="{144340F3-880D-384C-9B20-08C87843AC05}" type="sibTrans" cxnId="{152823AF-E087-6A4D-815B-B7E394E16704}">
      <dgm:prSet/>
      <dgm:spPr/>
      <dgm:t>
        <a:bodyPr/>
        <a:lstStyle/>
        <a:p>
          <a:endParaRPr lang="en-US"/>
        </a:p>
      </dgm:t>
    </dgm:pt>
    <dgm:pt modelId="{09D8ACFE-3644-8E45-9047-6C7FB1E5EB61}" type="pres">
      <dgm:prSet presAssocID="{2B1DCEEC-43B2-DC46-B625-A1AEAADDD0FA}" presName="Name0" presStyleCnt="0">
        <dgm:presLayoutVars>
          <dgm:dir/>
          <dgm:animLvl val="lvl"/>
          <dgm:resizeHandles val="exact"/>
        </dgm:presLayoutVars>
      </dgm:prSet>
      <dgm:spPr/>
    </dgm:pt>
    <dgm:pt modelId="{E3ED293B-8376-4E42-9444-239A4EB5002B}" type="pres">
      <dgm:prSet presAssocID="{C007D84B-C31E-1644-BF5A-48D6404F7953}" presName="linNode" presStyleCnt="0"/>
      <dgm:spPr/>
    </dgm:pt>
    <dgm:pt modelId="{132D3206-C658-7E47-824A-DD8E38C54D76}" type="pres">
      <dgm:prSet presAssocID="{C007D84B-C31E-1644-BF5A-48D6404F7953}" presName="parentText" presStyleLbl="node1" presStyleIdx="0" presStyleCnt="3">
        <dgm:presLayoutVars>
          <dgm:chMax val="1"/>
          <dgm:bulletEnabled val="1"/>
        </dgm:presLayoutVars>
      </dgm:prSet>
      <dgm:spPr/>
      <dgm:t>
        <a:bodyPr/>
        <a:lstStyle/>
        <a:p>
          <a:endParaRPr lang="en-US"/>
        </a:p>
      </dgm:t>
    </dgm:pt>
    <dgm:pt modelId="{55101457-5877-F947-9B44-32CFC59A4ADB}" type="pres">
      <dgm:prSet presAssocID="{C007D84B-C31E-1644-BF5A-48D6404F7953}" presName="descendantText" presStyleLbl="alignAccFollowNode1" presStyleIdx="0" presStyleCnt="3">
        <dgm:presLayoutVars>
          <dgm:bulletEnabled val="1"/>
        </dgm:presLayoutVars>
      </dgm:prSet>
      <dgm:spPr/>
      <dgm:t>
        <a:bodyPr/>
        <a:lstStyle/>
        <a:p>
          <a:endParaRPr lang="en-US"/>
        </a:p>
      </dgm:t>
    </dgm:pt>
    <dgm:pt modelId="{C42AFB83-BFD4-0443-9326-8128E44CE3CD}" type="pres">
      <dgm:prSet presAssocID="{E993E664-B358-A340-B081-B322FCA383EB}" presName="sp" presStyleCnt="0"/>
      <dgm:spPr/>
    </dgm:pt>
    <dgm:pt modelId="{550C204E-C013-BF4D-98D4-33FD888A6DF8}" type="pres">
      <dgm:prSet presAssocID="{6A81F5C2-0649-FE46-B78A-74CA781D51E4}" presName="linNode" presStyleCnt="0"/>
      <dgm:spPr/>
    </dgm:pt>
    <dgm:pt modelId="{7C47E15E-9EAF-094F-A50D-2BB762D7386A}" type="pres">
      <dgm:prSet presAssocID="{6A81F5C2-0649-FE46-B78A-74CA781D51E4}" presName="parentText" presStyleLbl="node1" presStyleIdx="1" presStyleCnt="3">
        <dgm:presLayoutVars>
          <dgm:chMax val="1"/>
          <dgm:bulletEnabled val="1"/>
        </dgm:presLayoutVars>
      </dgm:prSet>
      <dgm:spPr/>
      <dgm:t>
        <a:bodyPr/>
        <a:lstStyle/>
        <a:p>
          <a:endParaRPr lang="en-US"/>
        </a:p>
      </dgm:t>
    </dgm:pt>
    <dgm:pt modelId="{648C3CC7-4F74-944F-AF79-76EF2F93EEE9}" type="pres">
      <dgm:prSet presAssocID="{6A81F5C2-0649-FE46-B78A-74CA781D51E4}" presName="descendantText" presStyleLbl="alignAccFollowNode1" presStyleIdx="1" presStyleCnt="3">
        <dgm:presLayoutVars>
          <dgm:bulletEnabled val="1"/>
        </dgm:presLayoutVars>
      </dgm:prSet>
      <dgm:spPr/>
      <dgm:t>
        <a:bodyPr/>
        <a:lstStyle/>
        <a:p>
          <a:endParaRPr lang="en-US"/>
        </a:p>
      </dgm:t>
    </dgm:pt>
    <dgm:pt modelId="{31AC873B-82F4-2B48-AF87-6DD1A54A8EDE}" type="pres">
      <dgm:prSet presAssocID="{67DB68C0-C21F-6A4D-83E4-6FBD2620EB55}" presName="sp" presStyleCnt="0"/>
      <dgm:spPr/>
    </dgm:pt>
    <dgm:pt modelId="{E4FD9FBA-4D66-4F43-8969-481DD2D5A120}" type="pres">
      <dgm:prSet presAssocID="{8BE45EBB-5EB4-7841-AD25-43620ECFC191}" presName="linNode" presStyleCnt="0"/>
      <dgm:spPr/>
    </dgm:pt>
    <dgm:pt modelId="{69328E9F-3388-1F42-9796-0EA1E2805847}" type="pres">
      <dgm:prSet presAssocID="{8BE45EBB-5EB4-7841-AD25-43620ECFC191}" presName="parentText" presStyleLbl="node1" presStyleIdx="2" presStyleCnt="3">
        <dgm:presLayoutVars>
          <dgm:chMax val="1"/>
          <dgm:bulletEnabled val="1"/>
        </dgm:presLayoutVars>
      </dgm:prSet>
      <dgm:spPr/>
      <dgm:t>
        <a:bodyPr/>
        <a:lstStyle/>
        <a:p>
          <a:endParaRPr lang="en-US"/>
        </a:p>
      </dgm:t>
    </dgm:pt>
    <dgm:pt modelId="{8B391A46-3478-A647-9EC5-41B51D96D71A}" type="pres">
      <dgm:prSet presAssocID="{8BE45EBB-5EB4-7841-AD25-43620ECFC191}" presName="descendantText" presStyleLbl="alignAccFollowNode1" presStyleIdx="2" presStyleCnt="3">
        <dgm:presLayoutVars>
          <dgm:bulletEnabled val="1"/>
        </dgm:presLayoutVars>
      </dgm:prSet>
      <dgm:spPr/>
      <dgm:t>
        <a:bodyPr/>
        <a:lstStyle/>
        <a:p>
          <a:endParaRPr lang="en-US"/>
        </a:p>
      </dgm:t>
    </dgm:pt>
  </dgm:ptLst>
  <dgm:cxnLst>
    <dgm:cxn modelId="{F09F4E9C-46A9-5D49-8646-D3E3B6C7DD4B}" type="presOf" srcId="{E2E9F6EE-EA07-5E47-9ACE-891F1A6C9616}" destId="{8B391A46-3478-A647-9EC5-41B51D96D71A}" srcOrd="0" destOrd="0" presId="urn:microsoft.com/office/officeart/2005/8/layout/vList5"/>
    <dgm:cxn modelId="{8453B364-30FA-1345-A653-15251F7FA919}" type="presOf" srcId="{1DD4CF5D-DF74-0C43-8E18-6D3F5014DDE2}" destId="{55101457-5877-F947-9B44-32CFC59A4ADB}" srcOrd="0" destOrd="0" presId="urn:microsoft.com/office/officeart/2005/8/layout/vList5"/>
    <dgm:cxn modelId="{9D1ECC30-BCBD-5149-AC48-DFF524159D40}" srcId="{C007D84B-C31E-1644-BF5A-48D6404F7953}" destId="{1DD4CF5D-DF74-0C43-8E18-6D3F5014DDE2}" srcOrd="0" destOrd="0" parTransId="{D42CF9BE-EEBF-2F4C-95C0-6F495D235441}" sibTransId="{27891DA2-7DEE-204E-8AAD-F4B6D35E7E66}"/>
    <dgm:cxn modelId="{FE1BD24A-0136-094E-913A-FD66EF273B99}" type="presOf" srcId="{23B1619B-C5C8-6348-A1B3-557685BA6C56}" destId="{648C3CC7-4F74-944F-AF79-76EF2F93EEE9}" srcOrd="0" destOrd="0" presId="urn:microsoft.com/office/officeart/2005/8/layout/vList5"/>
    <dgm:cxn modelId="{152823AF-E087-6A4D-815B-B7E394E16704}" srcId="{8BE45EBB-5EB4-7841-AD25-43620ECFC191}" destId="{E2E9F6EE-EA07-5E47-9ACE-891F1A6C9616}" srcOrd="0" destOrd="0" parTransId="{58FF9ECD-DFD2-ED4C-8B87-EF0FBBF13343}" sibTransId="{144340F3-880D-384C-9B20-08C87843AC05}"/>
    <dgm:cxn modelId="{DEFDE779-5275-4D48-938B-F667EDD50D7E}" srcId="{2B1DCEEC-43B2-DC46-B625-A1AEAADDD0FA}" destId="{8BE45EBB-5EB4-7841-AD25-43620ECFC191}" srcOrd="2" destOrd="0" parTransId="{972124C1-458B-2A41-96EC-440B8FA6574D}" sibTransId="{1B17C867-0CB5-AC4F-BF05-C40BBE617DD1}"/>
    <dgm:cxn modelId="{7090B996-6650-D64B-BC12-81782DDBBA83}" type="presOf" srcId="{2B1DCEEC-43B2-DC46-B625-A1AEAADDD0FA}" destId="{09D8ACFE-3644-8E45-9047-6C7FB1E5EB61}" srcOrd="0" destOrd="0" presId="urn:microsoft.com/office/officeart/2005/8/layout/vList5"/>
    <dgm:cxn modelId="{C253EDFE-A5E8-A942-8A0F-89232AA4C477}" type="presOf" srcId="{6A81F5C2-0649-FE46-B78A-74CA781D51E4}" destId="{7C47E15E-9EAF-094F-A50D-2BB762D7386A}" srcOrd="0" destOrd="0" presId="urn:microsoft.com/office/officeart/2005/8/layout/vList5"/>
    <dgm:cxn modelId="{244971A5-AC2A-9F4B-93C0-AFBE3C8D907F}" type="presOf" srcId="{C007D84B-C31E-1644-BF5A-48D6404F7953}" destId="{132D3206-C658-7E47-824A-DD8E38C54D76}" srcOrd="0" destOrd="0" presId="urn:microsoft.com/office/officeart/2005/8/layout/vList5"/>
    <dgm:cxn modelId="{D3D27CE5-7D3A-2C40-9CFC-B68A479CA9C5}" srcId="{6A81F5C2-0649-FE46-B78A-74CA781D51E4}" destId="{23B1619B-C5C8-6348-A1B3-557685BA6C56}" srcOrd="0" destOrd="0" parTransId="{63C932EE-4CE2-8144-B515-FD834EBFAE05}" sibTransId="{9E677B4A-B5A2-3442-9309-FE8F5C5D1ACC}"/>
    <dgm:cxn modelId="{D3B750F9-F8AE-2945-ABBD-ADB0558367B9}" type="presOf" srcId="{8BE45EBB-5EB4-7841-AD25-43620ECFC191}" destId="{69328E9F-3388-1F42-9796-0EA1E2805847}" srcOrd="0" destOrd="0" presId="urn:microsoft.com/office/officeart/2005/8/layout/vList5"/>
    <dgm:cxn modelId="{96D0EEC0-F8D4-2E42-9DB6-CF211E1A3B4A}" srcId="{2B1DCEEC-43B2-DC46-B625-A1AEAADDD0FA}" destId="{C007D84B-C31E-1644-BF5A-48D6404F7953}" srcOrd="0" destOrd="0" parTransId="{C6E66E62-E46A-2B48-BB5F-68879CE9A964}" sibTransId="{E993E664-B358-A340-B081-B322FCA383EB}"/>
    <dgm:cxn modelId="{4CE24790-7280-8B49-A426-50B823460A8F}" srcId="{2B1DCEEC-43B2-DC46-B625-A1AEAADDD0FA}" destId="{6A81F5C2-0649-FE46-B78A-74CA781D51E4}" srcOrd="1" destOrd="0" parTransId="{E167F0CF-EB9A-BF43-895C-AD2B42804207}" sibTransId="{67DB68C0-C21F-6A4D-83E4-6FBD2620EB55}"/>
    <dgm:cxn modelId="{1564064F-2206-7D45-B4B8-1ED32CD2BB96}" type="presParOf" srcId="{09D8ACFE-3644-8E45-9047-6C7FB1E5EB61}" destId="{E3ED293B-8376-4E42-9444-239A4EB5002B}" srcOrd="0" destOrd="0" presId="urn:microsoft.com/office/officeart/2005/8/layout/vList5"/>
    <dgm:cxn modelId="{FE1F786D-B0B6-054D-A48C-703A03FC1156}" type="presParOf" srcId="{E3ED293B-8376-4E42-9444-239A4EB5002B}" destId="{132D3206-C658-7E47-824A-DD8E38C54D76}" srcOrd="0" destOrd="0" presId="urn:microsoft.com/office/officeart/2005/8/layout/vList5"/>
    <dgm:cxn modelId="{CD2EBB4F-601F-0D41-9265-52DBF521B55B}" type="presParOf" srcId="{E3ED293B-8376-4E42-9444-239A4EB5002B}" destId="{55101457-5877-F947-9B44-32CFC59A4ADB}" srcOrd="1" destOrd="0" presId="urn:microsoft.com/office/officeart/2005/8/layout/vList5"/>
    <dgm:cxn modelId="{DE794B79-7F1A-F24C-A39D-7349CE386573}" type="presParOf" srcId="{09D8ACFE-3644-8E45-9047-6C7FB1E5EB61}" destId="{C42AFB83-BFD4-0443-9326-8128E44CE3CD}" srcOrd="1" destOrd="0" presId="urn:microsoft.com/office/officeart/2005/8/layout/vList5"/>
    <dgm:cxn modelId="{36750EFF-05DC-7245-B6BD-F65F413E6936}" type="presParOf" srcId="{09D8ACFE-3644-8E45-9047-6C7FB1E5EB61}" destId="{550C204E-C013-BF4D-98D4-33FD888A6DF8}" srcOrd="2" destOrd="0" presId="urn:microsoft.com/office/officeart/2005/8/layout/vList5"/>
    <dgm:cxn modelId="{00703DC0-BEF2-1E44-A557-D7182154420B}" type="presParOf" srcId="{550C204E-C013-BF4D-98D4-33FD888A6DF8}" destId="{7C47E15E-9EAF-094F-A50D-2BB762D7386A}" srcOrd="0" destOrd="0" presId="urn:microsoft.com/office/officeart/2005/8/layout/vList5"/>
    <dgm:cxn modelId="{9C25B29E-19CD-F14F-AACF-872BDD91773A}" type="presParOf" srcId="{550C204E-C013-BF4D-98D4-33FD888A6DF8}" destId="{648C3CC7-4F74-944F-AF79-76EF2F93EEE9}" srcOrd="1" destOrd="0" presId="urn:microsoft.com/office/officeart/2005/8/layout/vList5"/>
    <dgm:cxn modelId="{21A2FFDF-4E3A-684E-9DCE-8E4E6ADF1EA5}" type="presParOf" srcId="{09D8ACFE-3644-8E45-9047-6C7FB1E5EB61}" destId="{31AC873B-82F4-2B48-AF87-6DD1A54A8EDE}" srcOrd="3" destOrd="0" presId="urn:microsoft.com/office/officeart/2005/8/layout/vList5"/>
    <dgm:cxn modelId="{8DA2B9F1-DDD7-0A42-8DC1-CA399B0F6B52}" type="presParOf" srcId="{09D8ACFE-3644-8E45-9047-6C7FB1E5EB61}" destId="{E4FD9FBA-4D66-4F43-8969-481DD2D5A120}" srcOrd="4" destOrd="0" presId="urn:microsoft.com/office/officeart/2005/8/layout/vList5"/>
    <dgm:cxn modelId="{B77375C4-4F35-B742-B9BB-A929747E8CDF}" type="presParOf" srcId="{E4FD9FBA-4D66-4F43-8969-481DD2D5A120}" destId="{69328E9F-3388-1F42-9796-0EA1E2805847}" srcOrd="0" destOrd="0" presId="urn:microsoft.com/office/officeart/2005/8/layout/vList5"/>
    <dgm:cxn modelId="{88C8A0A5-C2E2-8545-9EDF-002C5442B618}" type="presParOf" srcId="{E4FD9FBA-4D66-4F43-8969-481DD2D5A120}" destId="{8B391A46-3478-A647-9EC5-41B51D96D71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87734A-0474-C44B-ACA9-44DF614E2875}">
      <dsp:nvSpPr>
        <dsp:cNvPr id="0" name=""/>
        <dsp:cNvSpPr/>
      </dsp:nvSpPr>
      <dsp:spPr>
        <a:xfrm rot="5400000">
          <a:off x="-231795" y="364558"/>
          <a:ext cx="1545302" cy="1081711"/>
        </a:xfrm>
        <a:prstGeom prst="chevron">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w="9525" cap="flat" cmpd="sng" algn="ctr">
          <a:solidFill>
            <a:schemeClr val="accent1">
              <a:hueOff val="0"/>
              <a:satOff val="0"/>
              <a:lumOff val="0"/>
              <a:alphaOff val="0"/>
            </a:schemeClr>
          </a:solidFill>
          <a:prstDash val="solid"/>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1">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I.</a:t>
          </a:r>
          <a:endParaRPr lang="en-US" sz="3000" kern="1200" dirty="0"/>
        </a:p>
      </dsp:txBody>
      <dsp:txXfrm rot="-5400000">
        <a:off x="1" y="673619"/>
        <a:ext cx="1081711" cy="463591"/>
      </dsp:txXfrm>
    </dsp:sp>
    <dsp:sp modelId="{BD0DAD30-5702-674B-8DCE-B6F4453659C0}">
      <dsp:nvSpPr>
        <dsp:cNvPr id="0" name=""/>
        <dsp:cNvSpPr/>
      </dsp:nvSpPr>
      <dsp:spPr>
        <a:xfrm rot="5400000">
          <a:off x="5658505" y="-4575306"/>
          <a:ext cx="1266998" cy="1042058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Easy &amp; reliable access to safe, clean, affordable drinking water</a:t>
          </a:r>
          <a:endParaRPr lang="en-US" sz="2000" kern="1200" dirty="0"/>
        </a:p>
        <a:p>
          <a:pPr marL="228600" lvl="1" indent="-228600" algn="l" defTabSz="889000">
            <a:lnSpc>
              <a:spcPct val="90000"/>
            </a:lnSpc>
            <a:spcBef>
              <a:spcPct val="0"/>
            </a:spcBef>
            <a:spcAft>
              <a:spcPct val="15000"/>
            </a:spcAft>
            <a:buChar char="••"/>
          </a:pPr>
          <a:r>
            <a:rPr lang="en-US" sz="2000" kern="1200" dirty="0" smtClean="0"/>
            <a:t>Further development &amp; application of federal and/or tribal laws &amp; regulations to safeguard &amp; ensure high quality water.</a:t>
          </a:r>
          <a:endParaRPr lang="en-US" sz="2000" kern="1200" dirty="0"/>
        </a:p>
      </dsp:txBody>
      <dsp:txXfrm rot="-5400000">
        <a:off x="1081711" y="63338"/>
        <a:ext cx="10358736" cy="1143298"/>
      </dsp:txXfrm>
    </dsp:sp>
    <dsp:sp modelId="{745856F5-5E4B-F84D-8A68-DD186164158D}">
      <dsp:nvSpPr>
        <dsp:cNvPr id="0" name=""/>
        <dsp:cNvSpPr/>
      </dsp:nvSpPr>
      <dsp:spPr>
        <a:xfrm rot="5400000">
          <a:off x="-231795" y="1947254"/>
          <a:ext cx="1545302" cy="1081711"/>
        </a:xfrm>
        <a:prstGeom prst="chevron">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w="9525" cap="flat" cmpd="sng" algn="ctr">
          <a:solidFill>
            <a:schemeClr val="accent1">
              <a:hueOff val="0"/>
              <a:satOff val="0"/>
              <a:lumOff val="0"/>
              <a:alphaOff val="0"/>
            </a:schemeClr>
          </a:solidFill>
          <a:prstDash val="solid"/>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1">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II.</a:t>
          </a:r>
          <a:endParaRPr lang="en-US" sz="3000" kern="1200" dirty="0"/>
        </a:p>
      </dsp:txBody>
      <dsp:txXfrm rot="-5400000">
        <a:off x="1" y="2256315"/>
        <a:ext cx="1081711" cy="463591"/>
      </dsp:txXfrm>
    </dsp:sp>
    <dsp:sp modelId="{4743CAB3-C873-5E4D-A4A6-F4BD0B28C90B}">
      <dsp:nvSpPr>
        <dsp:cNvPr id="0" name=""/>
        <dsp:cNvSpPr/>
      </dsp:nvSpPr>
      <dsp:spPr>
        <a:xfrm rot="5400000">
          <a:off x="5579495" y="-2992611"/>
          <a:ext cx="1425018" cy="1042058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Fair share in economic, social &amp; environmental benefits of clean water &amp; stable water infrastructure</a:t>
          </a:r>
          <a:endParaRPr lang="en-US" sz="2000" kern="1200" dirty="0"/>
        </a:p>
        <a:p>
          <a:pPr marL="228600" lvl="1" indent="-228600" algn="l" defTabSz="889000">
            <a:lnSpc>
              <a:spcPct val="90000"/>
            </a:lnSpc>
            <a:spcBef>
              <a:spcPct val="0"/>
            </a:spcBef>
            <a:spcAft>
              <a:spcPct val="15000"/>
            </a:spcAft>
            <a:buChar char="••"/>
          </a:pPr>
          <a:r>
            <a:rPr lang="en-US" sz="2000" kern="1200" dirty="0" smtClean="0"/>
            <a:t>Settlement of water claims &amp; ability to fully exercise tribal water rights </a:t>
          </a:r>
          <a:endParaRPr lang="en-US" sz="2000" kern="1200" dirty="0"/>
        </a:p>
      </dsp:txBody>
      <dsp:txXfrm rot="-5400000">
        <a:off x="1081711" y="1574737"/>
        <a:ext cx="10351022" cy="1285890"/>
      </dsp:txXfrm>
    </dsp:sp>
    <dsp:sp modelId="{6A4DECB9-B55F-104B-AA9D-623C69B6FCAC}">
      <dsp:nvSpPr>
        <dsp:cNvPr id="0" name=""/>
        <dsp:cNvSpPr/>
      </dsp:nvSpPr>
      <dsp:spPr>
        <a:xfrm rot="5400000">
          <a:off x="-231795" y="3472871"/>
          <a:ext cx="1545302" cy="1081711"/>
        </a:xfrm>
        <a:prstGeom prst="chevron">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w="9525" cap="flat" cmpd="sng" algn="ctr">
          <a:solidFill>
            <a:schemeClr val="accent1">
              <a:hueOff val="0"/>
              <a:satOff val="0"/>
              <a:lumOff val="0"/>
              <a:alphaOff val="0"/>
            </a:schemeClr>
          </a:solidFill>
          <a:prstDash val="solid"/>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1">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III.</a:t>
          </a:r>
          <a:endParaRPr lang="en-US" sz="3000" kern="1200" dirty="0"/>
        </a:p>
      </dsp:txBody>
      <dsp:txXfrm rot="-5400000">
        <a:off x="1" y="3781932"/>
        <a:ext cx="1081711" cy="463591"/>
      </dsp:txXfrm>
    </dsp:sp>
    <dsp:sp modelId="{793FB41C-6843-EA43-8D6A-FB2F1C8FFB36}">
      <dsp:nvSpPr>
        <dsp:cNvPr id="0" name=""/>
        <dsp:cNvSpPr/>
      </dsp:nvSpPr>
      <dsp:spPr>
        <a:xfrm rot="5400000">
          <a:off x="5636573" y="-1466993"/>
          <a:ext cx="1310863" cy="1042058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Resiliency in the face of climate change</a:t>
          </a:r>
          <a:endParaRPr lang="en-US" sz="2000" kern="1200" dirty="0"/>
        </a:p>
        <a:p>
          <a:pPr marL="228600" lvl="1" indent="-228600" algn="l" defTabSz="889000">
            <a:lnSpc>
              <a:spcPct val="90000"/>
            </a:lnSpc>
            <a:spcBef>
              <a:spcPct val="0"/>
            </a:spcBef>
            <a:spcAft>
              <a:spcPct val="15000"/>
            </a:spcAft>
            <a:buChar char="••"/>
          </a:pPr>
          <a:r>
            <a:rPr lang="en-US" sz="2000" kern="1200" dirty="0" smtClean="0"/>
            <a:t>Strategically increasing water efficiency, water recycling, and adequate development/repair of rural water projects.</a:t>
          </a:r>
          <a:endParaRPr lang="en-US" sz="2000" kern="1200" dirty="0"/>
        </a:p>
      </dsp:txBody>
      <dsp:txXfrm rot="-5400000">
        <a:off x="1081712" y="3151859"/>
        <a:ext cx="10356595" cy="11828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A0A93-5E59-A34D-80CD-54B1E6D88006}">
      <dsp:nvSpPr>
        <dsp:cNvPr id="0" name=""/>
        <dsp:cNvSpPr/>
      </dsp:nvSpPr>
      <dsp:spPr>
        <a:xfrm rot="5400000">
          <a:off x="6869952" y="-2757741"/>
          <a:ext cx="1217083" cy="703858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smtClean="0">
              <a:effectLst/>
              <a:latin typeface="+mj-lt"/>
              <a:ea typeface="Calibri" panose="020F0502020204030204" pitchFamily="34" charset="0"/>
            </a:rPr>
            <a:t>Reserved rights doctrine: Any rights that are not specifically addressed in a treaty are reserved to the tribe.</a:t>
          </a:r>
          <a:endParaRPr lang="en-US" sz="2000" kern="1200" dirty="0">
            <a:effectLst/>
            <a:latin typeface="+mj-lt"/>
            <a:ea typeface="Calibri" panose="020F0502020204030204" pitchFamily="34" charset="0"/>
            <a:cs typeface="Times New Roman" panose="02020603050405020304" pitchFamily="18" charset="0"/>
          </a:endParaRPr>
        </a:p>
      </dsp:txBody>
      <dsp:txXfrm rot="-5400000">
        <a:off x="3959203" y="212421"/>
        <a:ext cx="6979169" cy="1098257"/>
      </dsp:txXfrm>
    </dsp:sp>
    <dsp:sp modelId="{D38542F6-240B-5A41-9191-129C28A1BBA4}">
      <dsp:nvSpPr>
        <dsp:cNvPr id="0" name=""/>
        <dsp:cNvSpPr/>
      </dsp:nvSpPr>
      <dsp:spPr>
        <a:xfrm>
          <a:off x="0" y="872"/>
          <a:ext cx="3959202" cy="1521354"/>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i="1" kern="1200" dirty="0" smtClean="0"/>
            <a:t>United States v. </a:t>
          </a:r>
          <a:r>
            <a:rPr lang="en-US" sz="3400" i="1" kern="1200" dirty="0" err="1" smtClean="0"/>
            <a:t>Winans</a:t>
          </a:r>
          <a:r>
            <a:rPr lang="en-US" sz="3400" i="1" kern="1200" dirty="0" smtClean="0"/>
            <a:t> </a:t>
          </a:r>
          <a:r>
            <a:rPr lang="en-US" sz="3400" kern="1200" dirty="0" smtClean="0"/>
            <a:t>(1905)</a:t>
          </a:r>
          <a:endParaRPr lang="en-US" sz="3400" kern="1200" dirty="0"/>
        </a:p>
      </dsp:txBody>
      <dsp:txXfrm>
        <a:off x="74266" y="75138"/>
        <a:ext cx="3810670" cy="1372822"/>
      </dsp:txXfrm>
    </dsp:sp>
    <dsp:sp modelId="{4F20B147-777E-8E45-ADE3-5F073830E5B7}">
      <dsp:nvSpPr>
        <dsp:cNvPr id="0" name=""/>
        <dsp:cNvSpPr/>
      </dsp:nvSpPr>
      <dsp:spPr>
        <a:xfrm rot="5400000">
          <a:off x="6352855" y="-803087"/>
          <a:ext cx="2222077" cy="7024841"/>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p>
        <a:p>
          <a:pPr marL="171450" lvl="1" indent="-171450" algn="l" defTabSz="800100">
            <a:lnSpc>
              <a:spcPct val="90000"/>
            </a:lnSpc>
            <a:spcBef>
              <a:spcPct val="0"/>
            </a:spcBef>
            <a:spcAft>
              <a:spcPct val="15000"/>
            </a:spcAft>
            <a:buChar char="••"/>
          </a:pPr>
          <a:r>
            <a:rPr lang="en-US" sz="1800" kern="1200" dirty="0" smtClean="0">
              <a:latin typeface="+mj-lt"/>
              <a:cs typeface="Times New Roman" panose="02020603050405020304" pitchFamily="18" charset="0"/>
            </a:rPr>
            <a:t>Forms the foundation of Indian water rights.</a:t>
          </a:r>
          <a:endParaRPr lang="en-US" sz="1800" kern="1200" dirty="0"/>
        </a:p>
        <a:p>
          <a:pPr marL="171450" lvl="1" indent="-171450" algn="l" defTabSz="800100">
            <a:lnSpc>
              <a:spcPct val="90000"/>
            </a:lnSpc>
            <a:spcBef>
              <a:spcPct val="0"/>
            </a:spcBef>
            <a:spcAft>
              <a:spcPct val="15000"/>
            </a:spcAft>
            <a:buChar char="••"/>
          </a:pPr>
          <a:r>
            <a:rPr lang="en-US" sz="1800" kern="1200" dirty="0" smtClean="0">
              <a:latin typeface="+mj-lt"/>
            </a:rPr>
            <a:t>When the federal government reserved lands for an Indian reservation, the federal government also implicitly reserved sufficient water to support the purposes of the reservation.</a:t>
          </a:r>
          <a:endParaRPr lang="en-US" sz="1800" kern="1200" dirty="0">
            <a:latin typeface="+mj-lt"/>
          </a:endParaRPr>
        </a:p>
        <a:p>
          <a:pPr marL="171450" lvl="1" indent="-171450" algn="l" defTabSz="800100">
            <a:lnSpc>
              <a:spcPct val="90000"/>
            </a:lnSpc>
            <a:spcBef>
              <a:spcPct val="0"/>
            </a:spcBef>
            <a:spcAft>
              <a:spcPct val="15000"/>
            </a:spcAft>
            <a:buChar char="••"/>
          </a:pPr>
          <a:r>
            <a:rPr lang="en-US" sz="1800" kern="1200" dirty="0" smtClean="0">
              <a:latin typeface="+mj-lt"/>
              <a:ea typeface="Calibri" panose="020F0502020204030204" pitchFamily="34" charset="0"/>
            </a:rPr>
            <a:t>O</a:t>
          </a:r>
          <a:r>
            <a:rPr lang="en-US" sz="1800" kern="1200" dirty="0" smtClean="0">
              <a:effectLst/>
              <a:latin typeface="+mj-lt"/>
              <a:ea typeface="Calibri" panose="020F0502020204030204" pitchFamily="34" charset="0"/>
            </a:rPr>
            <a:t>nly reserves water to the extent necessary to accomplish the purpose of the reservation, and it only reserves water if it is appurtenant to the withdrawn land</a:t>
          </a:r>
          <a:endParaRPr lang="en-US" sz="1800" kern="1200" dirty="0"/>
        </a:p>
      </dsp:txBody>
      <dsp:txXfrm rot="-5400000">
        <a:off x="3951474" y="1706767"/>
        <a:ext cx="6916368" cy="2005131"/>
      </dsp:txXfrm>
    </dsp:sp>
    <dsp:sp modelId="{7500850D-41C1-DB47-ADFD-DD80F83AEAEF}">
      <dsp:nvSpPr>
        <dsp:cNvPr id="0" name=""/>
        <dsp:cNvSpPr/>
      </dsp:nvSpPr>
      <dsp:spPr>
        <a:xfrm>
          <a:off x="0" y="1948656"/>
          <a:ext cx="3951473" cy="1521354"/>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i="1" kern="1200" dirty="0" smtClean="0"/>
            <a:t>Winters v. United States </a:t>
          </a:r>
          <a:r>
            <a:rPr lang="en-US" sz="3400" kern="1200" dirty="0" smtClean="0"/>
            <a:t>(1908)</a:t>
          </a:r>
          <a:endParaRPr lang="en-US" sz="3400" kern="1200" dirty="0"/>
        </a:p>
      </dsp:txBody>
      <dsp:txXfrm>
        <a:off x="74266" y="2022922"/>
        <a:ext cx="3802941" cy="1372822"/>
      </dsp:txXfrm>
    </dsp:sp>
    <dsp:sp modelId="{2107C072-BE4A-8E4D-B43E-E54EBE659EF7}">
      <dsp:nvSpPr>
        <dsp:cNvPr id="0" name=""/>
        <dsp:cNvSpPr/>
      </dsp:nvSpPr>
      <dsp:spPr>
        <a:xfrm rot="5400000">
          <a:off x="6869952" y="1137826"/>
          <a:ext cx="1217083" cy="703858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effectLst/>
              <a:latin typeface="+mj-lt"/>
              <a:ea typeface="Calibri" panose="020F0502020204030204" pitchFamily="34" charset="0"/>
              <a:cs typeface="Times New Roman" panose="02020603050405020304" pitchFamily="18" charset="0"/>
            </a:rPr>
            <a:t>Held that the water rights were effectively reserved at the time of creation of the reservations.</a:t>
          </a:r>
          <a:endParaRPr lang="en-US" sz="1700" kern="1200" dirty="0"/>
        </a:p>
        <a:p>
          <a:pPr marL="171450" lvl="1" indent="-171450" algn="l" defTabSz="755650">
            <a:lnSpc>
              <a:spcPct val="90000"/>
            </a:lnSpc>
            <a:spcBef>
              <a:spcPct val="0"/>
            </a:spcBef>
            <a:spcAft>
              <a:spcPct val="15000"/>
            </a:spcAft>
            <a:buChar char="••"/>
          </a:pPr>
          <a:r>
            <a:rPr lang="en-US" sz="1700" kern="1200" dirty="0" smtClean="0">
              <a:effectLst/>
              <a:latin typeface="+mj-lt"/>
              <a:ea typeface="Calibri" panose="020F0502020204030204" pitchFamily="34" charset="0"/>
              <a:cs typeface="Times New Roman" panose="02020603050405020304" pitchFamily="18" charset="0"/>
            </a:rPr>
            <a:t>Tribes entitled to enough water to irrigate all the practicably irrigable acreage on the reservations.</a:t>
          </a:r>
          <a:endParaRPr lang="en-US" sz="1700" kern="1200" dirty="0">
            <a:effectLst/>
            <a:latin typeface="+mj-lt"/>
            <a:ea typeface="Calibri" panose="020F0502020204030204" pitchFamily="34" charset="0"/>
            <a:cs typeface="Times New Roman" panose="02020603050405020304" pitchFamily="18" charset="0"/>
          </a:endParaRPr>
        </a:p>
      </dsp:txBody>
      <dsp:txXfrm rot="-5400000">
        <a:off x="3959203" y="4107989"/>
        <a:ext cx="6979169" cy="1098257"/>
      </dsp:txXfrm>
    </dsp:sp>
    <dsp:sp modelId="{A4350C30-A9BF-CD47-BDCA-40B0ACE6615F}">
      <dsp:nvSpPr>
        <dsp:cNvPr id="0" name=""/>
        <dsp:cNvSpPr/>
      </dsp:nvSpPr>
      <dsp:spPr>
        <a:xfrm>
          <a:off x="0" y="3896440"/>
          <a:ext cx="3959202" cy="1521354"/>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i="1" kern="1200" dirty="0" smtClean="0"/>
            <a:t>Arizona v. California</a:t>
          </a:r>
          <a:r>
            <a:rPr lang="en-US" sz="3400" kern="1200" dirty="0" smtClean="0"/>
            <a:t> (1963)</a:t>
          </a:r>
          <a:endParaRPr lang="en-US" sz="3400" kern="1200" dirty="0"/>
        </a:p>
      </dsp:txBody>
      <dsp:txXfrm>
        <a:off x="74266" y="3970706"/>
        <a:ext cx="3810670" cy="13728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101457-5877-F947-9B44-32CFC59A4ADB}">
      <dsp:nvSpPr>
        <dsp:cNvPr id="0" name=""/>
        <dsp:cNvSpPr/>
      </dsp:nvSpPr>
      <dsp:spPr>
        <a:xfrm rot="5400000">
          <a:off x="7059928" y="-2831303"/>
          <a:ext cx="1253869" cy="723469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Hopi Tribe attempted to argue that the US must provide the tribe w/ safe water pursuant to the trust relationship but the federal appellate court rejected the claim because no statute explicitly obligated the United States to provide the Tribe w/ safe water.</a:t>
          </a:r>
          <a:endParaRPr lang="en-US" sz="1700" kern="1200" dirty="0"/>
        </a:p>
      </dsp:txBody>
      <dsp:txXfrm rot="-5400000">
        <a:off x="4069516" y="220318"/>
        <a:ext cx="7173485" cy="1131451"/>
      </dsp:txXfrm>
    </dsp:sp>
    <dsp:sp modelId="{132D3206-C658-7E47-824A-DD8E38C54D76}">
      <dsp:nvSpPr>
        <dsp:cNvPr id="0" name=""/>
        <dsp:cNvSpPr/>
      </dsp:nvSpPr>
      <dsp:spPr>
        <a:xfrm>
          <a:off x="0" y="2374"/>
          <a:ext cx="4069515" cy="1567336"/>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i="1" kern="1200" dirty="0" smtClean="0"/>
            <a:t>Hopi Tribe v. United States</a:t>
          </a:r>
          <a:r>
            <a:rPr lang="en-US" sz="2400" kern="1200" dirty="0" smtClean="0"/>
            <a:t> (2015)</a:t>
          </a:r>
          <a:endParaRPr lang="en-US" sz="2400" kern="1200" dirty="0"/>
        </a:p>
      </dsp:txBody>
      <dsp:txXfrm>
        <a:off x="76511" y="78885"/>
        <a:ext cx="3916493" cy="1414314"/>
      </dsp:txXfrm>
    </dsp:sp>
    <dsp:sp modelId="{648C3CC7-4F74-944F-AF79-76EF2F93EEE9}">
      <dsp:nvSpPr>
        <dsp:cNvPr id="0" name=""/>
        <dsp:cNvSpPr/>
      </dsp:nvSpPr>
      <dsp:spPr>
        <a:xfrm rot="5400000">
          <a:off x="7059928" y="-1185600"/>
          <a:ext cx="1253869" cy="723469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District Court found that there was not enough evidence presented to show that the change in the water would preclude the Tribe from being able to use its reserved water rights for the reservation’s purpose.</a:t>
          </a:r>
          <a:endParaRPr lang="en-US" sz="1700" kern="1200" dirty="0"/>
        </a:p>
      </dsp:txBody>
      <dsp:txXfrm rot="-5400000">
        <a:off x="4069516" y="1866021"/>
        <a:ext cx="7173485" cy="1131451"/>
      </dsp:txXfrm>
    </dsp:sp>
    <dsp:sp modelId="{7C47E15E-9EAF-094F-A50D-2BB762D7386A}">
      <dsp:nvSpPr>
        <dsp:cNvPr id="0" name=""/>
        <dsp:cNvSpPr/>
      </dsp:nvSpPr>
      <dsp:spPr>
        <a:xfrm>
          <a:off x="0" y="1648078"/>
          <a:ext cx="4069515" cy="1567336"/>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i="1" kern="1200" dirty="0" smtClean="0"/>
            <a:t>Agua Caliente Band of Cahuilla Indians v. Coachella Valley Water Dist. </a:t>
          </a:r>
          <a:r>
            <a:rPr lang="en-US" sz="2400" kern="1200" dirty="0" smtClean="0"/>
            <a:t>(2020)</a:t>
          </a:r>
          <a:endParaRPr lang="en-US" sz="2400" kern="1200" dirty="0"/>
        </a:p>
      </dsp:txBody>
      <dsp:txXfrm>
        <a:off x="76511" y="1724589"/>
        <a:ext cx="3916493" cy="1414314"/>
      </dsp:txXfrm>
    </dsp:sp>
    <dsp:sp modelId="{8B391A46-3478-A647-9EC5-41B51D96D71A}">
      <dsp:nvSpPr>
        <dsp:cNvPr id="0" name=""/>
        <dsp:cNvSpPr/>
      </dsp:nvSpPr>
      <dsp:spPr>
        <a:xfrm rot="5400000">
          <a:off x="7059928" y="460103"/>
          <a:ext cx="1253869" cy="723469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Tenth Circuit found that the EPA’s interpretation that tribes can establish water quality standards that are more stringent than those imposed by the federal gov’t was permissible because it’s in accord with powers inherent in Indian tribal sovereignty.</a:t>
          </a:r>
          <a:endParaRPr lang="en-US" sz="1700" kern="1200" dirty="0"/>
        </a:p>
      </dsp:txBody>
      <dsp:txXfrm rot="-5400000">
        <a:off x="4069516" y="3511725"/>
        <a:ext cx="7173485" cy="1131451"/>
      </dsp:txXfrm>
    </dsp:sp>
    <dsp:sp modelId="{69328E9F-3388-1F42-9796-0EA1E2805847}">
      <dsp:nvSpPr>
        <dsp:cNvPr id="0" name=""/>
        <dsp:cNvSpPr/>
      </dsp:nvSpPr>
      <dsp:spPr>
        <a:xfrm>
          <a:off x="0" y="3293782"/>
          <a:ext cx="4069515" cy="1567336"/>
        </a:xfrm>
        <a:prstGeom prst="round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i="1" kern="1200" dirty="0" smtClean="0"/>
            <a:t>City of Albuquerque v. Browner</a:t>
          </a:r>
          <a:r>
            <a:rPr lang="en-US" sz="2400" kern="1200" dirty="0" smtClean="0"/>
            <a:t> (1996)</a:t>
          </a:r>
          <a:endParaRPr lang="en-US" sz="2400" kern="1200" dirty="0"/>
        </a:p>
      </dsp:txBody>
      <dsp:txXfrm>
        <a:off x="76511" y="3370293"/>
        <a:ext cx="3916493" cy="141431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98D047-FC8E-0146-A8EB-4BCF80EBE6E3}" type="datetimeFigureOut">
              <a:rPr lang="en-US" smtClean="0"/>
              <a:t>4/23/22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0F74DB-AD94-7A47-9DED-5C624136EF63}" type="slidenum">
              <a:rPr lang="en-US" smtClean="0"/>
              <a:t>‹#›</a:t>
            </a:fld>
            <a:endParaRPr lang="en-US"/>
          </a:p>
        </p:txBody>
      </p:sp>
    </p:spTree>
    <p:extLst>
      <p:ext uri="{BB962C8B-B14F-4D97-AF65-F5344CB8AC3E}">
        <p14:creationId xmlns:p14="http://schemas.microsoft.com/office/powerpoint/2010/main" val="12935725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www.cabq.gov</a:t>
            </a:r>
            <a:r>
              <a:rPr lang="en-US" dirty="0" smtClean="0"/>
              <a:t>/city-photos</a:t>
            </a:r>
            <a:endParaRPr lang="en-US" dirty="0"/>
          </a:p>
        </p:txBody>
      </p:sp>
      <p:sp>
        <p:nvSpPr>
          <p:cNvPr id="4" name="Slide Number Placeholder 3"/>
          <p:cNvSpPr>
            <a:spLocks noGrp="1"/>
          </p:cNvSpPr>
          <p:nvPr>
            <p:ph type="sldNum" sz="quarter" idx="10"/>
          </p:nvPr>
        </p:nvSpPr>
        <p:spPr/>
        <p:txBody>
          <a:bodyPr/>
          <a:lstStyle/>
          <a:p>
            <a:fld id="{CF0F74DB-AD94-7A47-9DED-5C624136EF63}" type="slidenum">
              <a:rPr lang="en-US" smtClean="0"/>
              <a:t>2</a:t>
            </a:fld>
            <a:endParaRPr lang="en-US"/>
          </a:p>
        </p:txBody>
      </p:sp>
    </p:spTree>
    <p:extLst>
      <p:ext uri="{BB962C8B-B14F-4D97-AF65-F5344CB8AC3E}">
        <p14:creationId xmlns:p14="http://schemas.microsoft.com/office/powerpoint/2010/main" val="381280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Strengthening the Nation-to-Nation Relationship with Tribes to Secure a Sustainable Water Future, EPA Office of Water Action Plan (Oct. 2021).</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F0F74DB-AD94-7A47-9DED-5C624136EF63}" type="slidenum">
              <a:rPr lang="en-US" smtClean="0"/>
              <a:t>15</a:t>
            </a:fld>
            <a:endParaRPr lang="en-US"/>
          </a:p>
        </p:txBody>
      </p:sp>
    </p:spTree>
    <p:extLst>
      <p:ext uri="{BB962C8B-B14F-4D97-AF65-F5344CB8AC3E}">
        <p14:creationId xmlns:p14="http://schemas.microsoft.com/office/powerpoint/2010/main" val="3530507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Hopi Tribe v. United States</a:t>
            </a:r>
            <a:r>
              <a:rPr lang="en-US" sz="1200" kern="1200" dirty="0" smtClean="0">
                <a:solidFill>
                  <a:schemeClr val="tx1"/>
                </a:solidFill>
                <a:effectLst/>
                <a:latin typeface="+mn-lt"/>
                <a:ea typeface="+mn-ea"/>
                <a:cs typeface="+mn-cs"/>
              </a:rPr>
              <a:t>, 782 F.3d 662, 665 (Fed. Cir. 2015); </a:t>
            </a:r>
            <a:r>
              <a:rPr lang="en-US" sz="1200" i="1" kern="1200" dirty="0" smtClean="0">
                <a:solidFill>
                  <a:schemeClr val="tx1"/>
                </a:solidFill>
                <a:effectLst/>
                <a:latin typeface="+mn-lt"/>
                <a:ea typeface="+mn-ea"/>
                <a:cs typeface="+mn-cs"/>
              </a:rPr>
              <a:t>City of Albuquerque v. Browner</a:t>
            </a:r>
            <a:r>
              <a:rPr lang="en-US" sz="1200" kern="1200" dirty="0" smtClean="0">
                <a:solidFill>
                  <a:schemeClr val="tx1"/>
                </a:solidFill>
                <a:effectLst/>
                <a:latin typeface="+mn-lt"/>
                <a:ea typeface="+mn-ea"/>
                <a:cs typeface="+mn-cs"/>
              </a:rPr>
              <a:t>, 97 F.3d</a:t>
            </a:r>
            <a:r>
              <a:rPr lang="en-US" sz="1200" kern="1200" baseline="0" dirty="0" smtClean="0">
                <a:solidFill>
                  <a:schemeClr val="tx1"/>
                </a:solidFill>
                <a:effectLst/>
                <a:latin typeface="+mn-lt"/>
                <a:ea typeface="+mn-ea"/>
                <a:cs typeface="+mn-cs"/>
              </a:rPr>
              <a:t> 415 (10</a:t>
            </a:r>
            <a:r>
              <a:rPr lang="en-US" sz="1200" kern="1200" baseline="30000" dirty="0" smtClean="0">
                <a:solidFill>
                  <a:schemeClr val="tx1"/>
                </a:solidFill>
                <a:effectLst/>
                <a:latin typeface="+mn-lt"/>
                <a:ea typeface="+mn-ea"/>
                <a:cs typeface="+mn-cs"/>
              </a:rPr>
              <a:t>th</a:t>
            </a:r>
            <a:r>
              <a:rPr lang="en-US" sz="1200" kern="1200" baseline="0" dirty="0" smtClean="0">
                <a:solidFill>
                  <a:schemeClr val="tx1"/>
                </a:solidFill>
                <a:effectLst/>
                <a:latin typeface="+mn-lt"/>
                <a:ea typeface="+mn-ea"/>
                <a:cs typeface="+mn-cs"/>
              </a:rPr>
              <a:t> Cir. 1996).</a:t>
            </a:r>
            <a:endParaRPr lang="en-US" dirty="0"/>
          </a:p>
        </p:txBody>
      </p:sp>
      <p:sp>
        <p:nvSpPr>
          <p:cNvPr id="4" name="Slide Number Placeholder 3"/>
          <p:cNvSpPr>
            <a:spLocks noGrp="1"/>
          </p:cNvSpPr>
          <p:nvPr>
            <p:ph type="sldNum" sz="quarter" idx="10"/>
          </p:nvPr>
        </p:nvSpPr>
        <p:spPr/>
        <p:txBody>
          <a:bodyPr/>
          <a:lstStyle/>
          <a:p>
            <a:fld id="{CF0F74DB-AD94-7A47-9DED-5C624136EF63}" type="slidenum">
              <a:rPr lang="en-US" smtClean="0"/>
              <a:t>17</a:t>
            </a:fld>
            <a:endParaRPr lang="en-US"/>
          </a:p>
        </p:txBody>
      </p:sp>
    </p:spTree>
    <p:extLst>
      <p:ext uri="{BB962C8B-B14F-4D97-AF65-F5344CB8AC3E}">
        <p14:creationId xmlns:p14="http://schemas.microsoft.com/office/powerpoint/2010/main" val="1947479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Times New Roman" panose="02020603050405020304" pitchFamily="18" charset="0"/>
              </a:rPr>
              <a:t>United</a:t>
            </a:r>
            <a:r>
              <a:rPr lang="en-US" sz="1200" i="1" kern="1200" baseline="0" dirty="0" smtClean="0">
                <a:solidFill>
                  <a:schemeClr val="tx1"/>
                </a:solidFill>
                <a:latin typeface="+mn-lt"/>
                <a:ea typeface="+mn-ea"/>
                <a:cs typeface="Times New Roman" panose="02020603050405020304" pitchFamily="18" charset="0"/>
              </a:rPr>
              <a:t> States v. </a:t>
            </a:r>
            <a:r>
              <a:rPr lang="en-US" sz="1200" i="1" kern="1200" baseline="0" dirty="0" err="1" smtClean="0">
                <a:solidFill>
                  <a:schemeClr val="tx1"/>
                </a:solidFill>
                <a:latin typeface="+mn-lt"/>
                <a:ea typeface="+mn-ea"/>
                <a:cs typeface="Times New Roman" panose="02020603050405020304" pitchFamily="18" charset="0"/>
              </a:rPr>
              <a:t>Winans</a:t>
            </a:r>
            <a:r>
              <a:rPr lang="en-US" sz="1200" i="0" kern="1200" baseline="0" dirty="0" smtClean="0">
                <a:solidFill>
                  <a:schemeClr val="tx1"/>
                </a:solidFill>
                <a:latin typeface="+mn-lt"/>
                <a:ea typeface="+mn-ea"/>
                <a:cs typeface="Times New Roman" panose="02020603050405020304" pitchFamily="18" charset="0"/>
              </a:rPr>
              <a:t>, 198 U.S. 371 (1905); </a:t>
            </a:r>
            <a:r>
              <a:rPr lang="en-US" sz="1200" i="1" kern="1200" dirty="0" smtClean="0">
                <a:solidFill>
                  <a:schemeClr val="tx1"/>
                </a:solidFill>
                <a:latin typeface="+mn-lt"/>
                <a:ea typeface="+mn-ea"/>
                <a:cs typeface="Times New Roman" panose="02020603050405020304" pitchFamily="18" charset="0"/>
              </a:rPr>
              <a:t>Winters v. United States</a:t>
            </a:r>
            <a:r>
              <a:rPr lang="en-US" sz="1200" kern="1200" dirty="0" smtClean="0">
                <a:solidFill>
                  <a:schemeClr val="tx1"/>
                </a:solidFill>
                <a:latin typeface="+mn-lt"/>
                <a:ea typeface="+mn-ea"/>
                <a:cs typeface="Times New Roman" panose="02020603050405020304" pitchFamily="18" charset="0"/>
              </a:rPr>
              <a:t>, 207 U.S. 564 (1908); </a:t>
            </a:r>
            <a:r>
              <a:rPr lang="en-US" sz="1200" i="1" dirty="0" smtClean="0">
                <a:effectLst/>
                <a:latin typeface="Calibri" panose="020F0502020204030204" pitchFamily="34" charset="0"/>
                <a:ea typeface="Calibri" panose="020F0502020204030204" pitchFamily="34" charset="0"/>
                <a:cs typeface="Times New Roman" panose="02020603050405020304" pitchFamily="18" charset="0"/>
              </a:rPr>
              <a:t>Arizona v. California</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373 U.S. 546 (1963).</a:t>
            </a:r>
            <a:endParaRPr lang="en-US" sz="1200" kern="1200" dirty="0" smtClean="0">
              <a:solidFill>
                <a:schemeClr val="tx1"/>
              </a:solidFill>
              <a:latin typeface="+mn-lt"/>
              <a:ea typeface="+mn-ea"/>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CF0F74DB-AD94-7A47-9DED-5C624136EF63}" type="slidenum">
              <a:rPr lang="en-US" smtClean="0"/>
              <a:t>4</a:t>
            </a:fld>
            <a:endParaRPr lang="en-US"/>
          </a:p>
        </p:txBody>
      </p:sp>
    </p:spTree>
    <p:extLst>
      <p:ext uri="{BB962C8B-B14F-4D97-AF65-F5344CB8AC3E}">
        <p14:creationId xmlns:p14="http://schemas.microsoft.com/office/powerpoint/2010/main" val="160442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0F74DB-AD94-7A47-9DED-5C624136EF63}" type="slidenum">
              <a:rPr lang="en-US" smtClean="0"/>
              <a:t>6</a:t>
            </a:fld>
            <a:endParaRPr lang="en-US"/>
          </a:p>
        </p:txBody>
      </p:sp>
    </p:spTree>
    <p:extLst>
      <p:ext uri="{BB962C8B-B14F-4D97-AF65-F5344CB8AC3E}">
        <p14:creationId xmlns:p14="http://schemas.microsoft.com/office/powerpoint/2010/main" val="68643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National Water Commission, Water Policies for the Future: Final Report to the President and to the Congress of the United States 475 (1973)</a:t>
            </a:r>
          </a:p>
          <a:p>
            <a:endParaRPr lang="en-US" dirty="0"/>
          </a:p>
        </p:txBody>
      </p:sp>
      <p:sp>
        <p:nvSpPr>
          <p:cNvPr id="4" name="Slide Number Placeholder 3"/>
          <p:cNvSpPr>
            <a:spLocks noGrp="1"/>
          </p:cNvSpPr>
          <p:nvPr>
            <p:ph type="sldNum" sz="quarter" idx="10"/>
          </p:nvPr>
        </p:nvSpPr>
        <p:spPr/>
        <p:txBody>
          <a:bodyPr/>
          <a:lstStyle/>
          <a:p>
            <a:fld id="{CF0F74DB-AD94-7A47-9DED-5C624136EF63}" type="slidenum">
              <a:rPr lang="en-US" smtClean="0"/>
              <a:t>7</a:t>
            </a:fld>
            <a:endParaRPr lang="en-US"/>
          </a:p>
        </p:txBody>
      </p:sp>
    </p:spTree>
    <p:extLst>
      <p:ext uri="{BB962C8B-B14F-4D97-AF65-F5344CB8AC3E}">
        <p14:creationId xmlns:p14="http://schemas.microsoft.com/office/powerpoint/2010/main" val="68643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Closing the Water Access Gap in the United States: A National Action Plan; Indian Health Service, Fact Sheet, Safe Water and Waste Disposal Facilities (May 2021), available at https://</a:t>
            </a:r>
            <a:r>
              <a:rPr lang="en-US" sz="1200" kern="1200" dirty="0" err="1" smtClean="0">
                <a:solidFill>
                  <a:schemeClr val="tx1"/>
                </a:solidFill>
                <a:effectLst/>
                <a:latin typeface="+mn-lt"/>
                <a:ea typeface="+mn-ea"/>
                <a:cs typeface="+mn-cs"/>
              </a:rPr>
              <a:t>www.ihs.gov</a:t>
            </a:r>
            <a:r>
              <a:rPr lang="en-US" sz="1200" kern="1200" dirty="0" smtClean="0">
                <a:solidFill>
                  <a:schemeClr val="tx1"/>
                </a:solidFill>
                <a:effectLst/>
                <a:latin typeface="+mn-lt"/>
                <a:ea typeface="+mn-ea"/>
                <a:cs typeface="+mn-cs"/>
              </a:rPr>
              <a:t>/sites/newsroom/themes/responsive2017/</a:t>
            </a:r>
            <a:r>
              <a:rPr lang="en-US" sz="1200" kern="1200" dirty="0" err="1" smtClean="0">
                <a:solidFill>
                  <a:schemeClr val="tx1"/>
                </a:solidFill>
                <a:effectLst/>
                <a:latin typeface="+mn-lt"/>
                <a:ea typeface="+mn-ea"/>
                <a:cs typeface="+mn-cs"/>
              </a:rPr>
              <a:t>display_objects</a:t>
            </a:r>
            <a:r>
              <a:rPr lang="en-US" sz="1200" kern="1200" dirty="0" smtClean="0">
                <a:solidFill>
                  <a:schemeClr val="tx1"/>
                </a:solidFill>
                <a:effectLst/>
                <a:latin typeface="+mn-lt"/>
                <a:ea typeface="+mn-ea"/>
                <a:cs typeface="+mn-cs"/>
              </a:rPr>
              <a:t>/documents/factsheets/</a:t>
            </a:r>
            <a:r>
              <a:rPr lang="en-US" sz="1200" kern="1200" dirty="0" err="1" smtClean="0">
                <a:solidFill>
                  <a:schemeClr val="tx1"/>
                </a:solidFill>
                <a:effectLst/>
                <a:latin typeface="+mn-lt"/>
                <a:ea typeface="+mn-ea"/>
                <a:cs typeface="+mn-cs"/>
              </a:rPr>
              <a:t>SafeWaterandWasteDisposalFacilities.pdf</a:t>
            </a:r>
            <a:r>
              <a:rPr lang="en-US" sz="1200" kern="1200" dirty="0" smtClean="0">
                <a:solidFill>
                  <a:schemeClr val="tx1"/>
                </a:solidFill>
                <a:effectLst/>
                <a:latin typeface="+mn-lt"/>
                <a:ea typeface="+mn-ea"/>
                <a:cs typeface="+mn-cs"/>
              </a:rPr>
              <a: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F0F74DB-AD94-7A47-9DED-5C624136EF63}" type="slidenum">
              <a:rPr lang="en-US" smtClean="0"/>
              <a:t>8</a:t>
            </a:fld>
            <a:endParaRPr lang="en-US"/>
          </a:p>
        </p:txBody>
      </p:sp>
    </p:spTree>
    <p:extLst>
      <p:ext uri="{BB962C8B-B14F-4D97-AF65-F5344CB8AC3E}">
        <p14:creationId xmlns:p14="http://schemas.microsoft.com/office/powerpoint/2010/main" val="4103048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Democratic Staff of the House Comm. On Nat. Res., Water Delayed is Water Denied: How Congress has Blocked access to Water for Native Families 8 (Oct. 10, 2016), http://</a:t>
            </a:r>
            <a:r>
              <a:rPr lang="en-US" dirty="0" err="1" smtClean="0"/>
              <a:t>blackfeetnation.com</a:t>
            </a:r>
            <a:r>
              <a:rPr lang="en-US" dirty="0" smtClean="0"/>
              <a:t>/</a:t>
            </a:r>
            <a:r>
              <a:rPr lang="en-US" dirty="0" err="1" smtClean="0"/>
              <a:t>wp</a:t>
            </a:r>
            <a:r>
              <a:rPr lang="en-US" dirty="0" smtClean="0"/>
              <a:t>-content/uploads/2016/10/House-NRC-Water-Report-Minority-10-10-16.pdf.</a:t>
            </a:r>
          </a:p>
          <a:p>
            <a:endParaRPr lang="en-US" dirty="0"/>
          </a:p>
        </p:txBody>
      </p:sp>
      <p:sp>
        <p:nvSpPr>
          <p:cNvPr id="4" name="Slide Number Placeholder 3"/>
          <p:cNvSpPr>
            <a:spLocks noGrp="1"/>
          </p:cNvSpPr>
          <p:nvPr>
            <p:ph type="sldNum" sz="quarter" idx="10"/>
          </p:nvPr>
        </p:nvSpPr>
        <p:spPr/>
        <p:txBody>
          <a:bodyPr/>
          <a:lstStyle/>
          <a:p>
            <a:fld id="{CF0F74DB-AD94-7A47-9DED-5C624136EF63}" type="slidenum">
              <a:rPr lang="en-US" smtClean="0"/>
              <a:t>9</a:t>
            </a:fld>
            <a:endParaRPr lang="en-US"/>
          </a:p>
        </p:txBody>
      </p:sp>
    </p:spTree>
    <p:extLst>
      <p:ext uri="{BB962C8B-B14F-4D97-AF65-F5344CB8AC3E}">
        <p14:creationId xmlns:p14="http://schemas.microsoft.com/office/powerpoint/2010/main" val="4260220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 study of the positive health impacts of investment in sanitation infrastructure in Indian Country, please see </a:t>
            </a:r>
            <a:r>
              <a:rPr lang="en-US" sz="1200" kern="1200" dirty="0" smtClean="0">
                <a:solidFill>
                  <a:schemeClr val="tx1"/>
                </a:solidFill>
                <a:effectLst/>
                <a:latin typeface="+mn-lt"/>
                <a:ea typeface="+mn-ea"/>
                <a:cs typeface="+mn-cs"/>
              </a:rPr>
              <a:t>Tara Watson, Public health investments and the infant mortality gap: Evidence from federal sanitation interventions on U.S. Indian reservations, 90 J. Pub. Econ. 1537 (2006).</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F0F74DB-AD94-7A47-9DED-5C624136EF63}" type="slidenum">
              <a:rPr lang="en-US" smtClean="0"/>
              <a:t>10</a:t>
            </a:fld>
            <a:endParaRPr lang="en-US"/>
          </a:p>
        </p:txBody>
      </p:sp>
    </p:spTree>
    <p:extLst>
      <p:ext uri="{BB962C8B-B14F-4D97-AF65-F5344CB8AC3E}">
        <p14:creationId xmlns:p14="http://schemas.microsoft.com/office/powerpoint/2010/main" val="4096531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U.S. Commission on Civil Rights. Broken Promises: Continuing Federal Funding Shortfall for Native Americans (December 2018) Available at https://</a:t>
            </a:r>
            <a:r>
              <a:rPr lang="en-US" dirty="0" err="1" smtClean="0"/>
              <a:t>www.usccr.gov</a:t>
            </a:r>
            <a:r>
              <a:rPr lang="en-US" dirty="0" smtClean="0"/>
              <a:t>/pubs/2018/12-20-Broken-Promises.pdf.</a:t>
            </a:r>
          </a:p>
          <a:p>
            <a:endParaRPr lang="en-US" dirty="0"/>
          </a:p>
        </p:txBody>
      </p:sp>
      <p:sp>
        <p:nvSpPr>
          <p:cNvPr id="4" name="Slide Number Placeholder 3"/>
          <p:cNvSpPr>
            <a:spLocks noGrp="1"/>
          </p:cNvSpPr>
          <p:nvPr>
            <p:ph type="sldNum" sz="quarter" idx="10"/>
          </p:nvPr>
        </p:nvSpPr>
        <p:spPr/>
        <p:txBody>
          <a:bodyPr/>
          <a:lstStyle/>
          <a:p>
            <a:fld id="{CF0F74DB-AD94-7A47-9DED-5C624136EF63}" type="slidenum">
              <a:rPr lang="en-US" smtClean="0"/>
              <a:t>11</a:t>
            </a:fld>
            <a:endParaRPr lang="en-US"/>
          </a:p>
        </p:txBody>
      </p:sp>
    </p:spTree>
    <p:extLst>
      <p:ext uri="{BB962C8B-B14F-4D97-AF65-F5344CB8AC3E}">
        <p14:creationId xmlns:p14="http://schemas.microsoft.com/office/powerpoint/2010/main" val="307973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a:t>
            </a:r>
            <a:r>
              <a:rPr lang="en-US" baseline="0" dirty="0" smtClean="0"/>
              <a:t> Dep’t of Interior, Dear Tribal Leader Letter (Dec. 20, 2021), available at https://</a:t>
            </a:r>
            <a:r>
              <a:rPr lang="en-US" baseline="0" dirty="0" err="1" smtClean="0"/>
              <a:t>www.doi.gov</a:t>
            </a:r>
            <a:r>
              <a:rPr lang="en-US" baseline="0" dirty="0" smtClean="0"/>
              <a:t>/sites/</a:t>
            </a:r>
            <a:r>
              <a:rPr lang="en-US" baseline="0" dirty="0" err="1" smtClean="0"/>
              <a:t>doi.gov</a:t>
            </a:r>
            <a:r>
              <a:rPr lang="en-US" baseline="0" dirty="0" smtClean="0"/>
              <a:t>/files/esb46-04970-bipartisan-infrastructure-law-consultation-for-tribal-leaders-12-20-2021.pdf; Press Release, Interior Department to Host Tribal Consultations on Bipartisan Infrastructure Law (Dec. 21, 2021), available at https://</a:t>
            </a:r>
            <a:r>
              <a:rPr lang="en-US" baseline="0" dirty="0" err="1" smtClean="0"/>
              <a:t>www.doi.gov</a:t>
            </a:r>
            <a:r>
              <a:rPr lang="en-US" baseline="0" dirty="0" smtClean="0"/>
              <a:t>/</a:t>
            </a:r>
            <a:r>
              <a:rPr lang="en-US" baseline="0" dirty="0" err="1" smtClean="0"/>
              <a:t>pressreleases</a:t>
            </a:r>
            <a:r>
              <a:rPr lang="en-US" baseline="0" dirty="0" smtClean="0"/>
              <a:t>/interior-department-host-tribal-consultations-bipartisan-infrastructure-law</a:t>
            </a:r>
            <a:endParaRPr lang="en-US" dirty="0"/>
          </a:p>
        </p:txBody>
      </p:sp>
      <p:sp>
        <p:nvSpPr>
          <p:cNvPr id="4" name="Slide Number Placeholder 3"/>
          <p:cNvSpPr>
            <a:spLocks noGrp="1"/>
          </p:cNvSpPr>
          <p:nvPr>
            <p:ph type="sldNum" sz="quarter" idx="10"/>
          </p:nvPr>
        </p:nvSpPr>
        <p:spPr/>
        <p:txBody>
          <a:bodyPr/>
          <a:lstStyle/>
          <a:p>
            <a:fld id="{CF0F74DB-AD94-7A47-9DED-5C624136EF63}" type="slidenum">
              <a:rPr lang="en-US" smtClean="0"/>
              <a:t>13</a:t>
            </a:fld>
            <a:endParaRPr lang="en-US"/>
          </a:p>
        </p:txBody>
      </p:sp>
    </p:spTree>
    <p:extLst>
      <p:ext uri="{BB962C8B-B14F-4D97-AF65-F5344CB8AC3E}">
        <p14:creationId xmlns:p14="http://schemas.microsoft.com/office/powerpoint/2010/main" val="1677576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566DD53-5E46-4BD7-B4D3-A686717C5FDB}" type="datetimeFigureOut">
              <a:rPr lang="en-US" smtClean="0"/>
              <a:t>4/20/22</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460587" y="2942602"/>
            <a:ext cx="9530575"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096869" y="2944634"/>
            <a:ext cx="1587131"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283619" y="3136658"/>
            <a:ext cx="1213632"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93978" y="3055622"/>
            <a:ext cx="926379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0382435" y="4625268"/>
            <a:ext cx="1016000" cy="457200"/>
          </a:xfrm>
        </p:spPr>
        <p:txBody>
          <a:bodyPr/>
          <a:lstStyle>
            <a:lvl1pPr algn="ctr">
              <a:defRPr sz="2800">
                <a:solidFill>
                  <a:schemeClr val="accent1">
                    <a:lumMod val="50000"/>
                  </a:schemeClr>
                </a:solidFill>
              </a:defRPr>
            </a:lvl1pPr>
          </a:lstStyle>
          <a:p>
            <a:fld id="{FA84A37A-AFC2-4A01-80A1-FC20F2C0D5BB}" type="slidenum">
              <a:rPr lang="en-US" smtClean="0"/>
              <a:pPr/>
              <a:t>‹#›</a:t>
            </a:fld>
            <a:endParaRPr lang="en-US" dirty="0"/>
          </a:p>
        </p:txBody>
      </p:sp>
      <p:sp>
        <p:nvSpPr>
          <p:cNvPr id="11" name="Rectangle 10"/>
          <p:cNvSpPr/>
          <p:nvPr/>
        </p:nvSpPr>
        <p:spPr>
          <a:xfrm>
            <a:off x="722429" y="4559277"/>
            <a:ext cx="9006888"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18628" y="3139440"/>
            <a:ext cx="9014491"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857073" y="4648200"/>
            <a:ext cx="87376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06273" y="3227034"/>
            <a:ext cx="88392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66DD53-5E46-4BD7-B4D3-A686717C5FDB}" type="datetimeFigureOut">
              <a:rPr lang="en-US" smtClean="0"/>
              <a:t>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4FD1D-959B-4B46-A413-F03D06487AB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148936" y="228600"/>
            <a:ext cx="247904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9273634" y="351410"/>
            <a:ext cx="2229647"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398103" y="395428"/>
            <a:ext cx="1980708"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381000"/>
            <a:ext cx="82296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66DD53-5E46-4BD7-B4D3-A686717C5FDB}" type="datetimeFigureOut">
              <a:rPr lang="en-US" smtClean="0"/>
              <a:t>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4FD1D-959B-4B46-A413-F03D06487AB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66DD53-5E46-4BD7-B4D3-A686717C5FDB}" type="datetimeFigureOut">
              <a:rPr lang="en-US" smtClean="0"/>
              <a:t>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4FD1D-959B-4B46-A413-F03D06487AB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566DD53-5E46-4BD7-B4D3-A686717C5FDB}" type="datetimeFigureOut">
              <a:rPr lang="en-US" smtClean="0"/>
              <a:t>4/20/22</a:t>
            </a:fld>
            <a:endParaRPr lang="en-US"/>
          </a:p>
        </p:txBody>
      </p:sp>
      <p:sp>
        <p:nvSpPr>
          <p:cNvPr id="13" name="Rectangle 12"/>
          <p:cNvSpPr/>
          <p:nvPr/>
        </p:nvSpPr>
        <p:spPr>
          <a:xfrm>
            <a:off x="602635" y="2946400"/>
            <a:ext cx="1102021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56875" y="3048000"/>
            <a:ext cx="1071173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4FD1D-959B-4B46-A413-F03D06487AB7}" type="slidenum">
              <a:rPr lang="en-US" smtClean="0"/>
              <a:t>‹#›</a:t>
            </a:fld>
            <a:endParaRPr lang="en-US"/>
          </a:p>
        </p:txBody>
      </p:sp>
      <p:sp>
        <p:nvSpPr>
          <p:cNvPr id="2" name="Title 1"/>
          <p:cNvSpPr>
            <a:spLocks noGrp="1"/>
          </p:cNvSpPr>
          <p:nvPr>
            <p:ph type="title"/>
          </p:nvPr>
        </p:nvSpPr>
        <p:spPr>
          <a:xfrm>
            <a:off x="981941" y="3200400"/>
            <a:ext cx="102616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900661" y="4541521"/>
            <a:ext cx="1042416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981941" y="4607511"/>
            <a:ext cx="102616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901010" y="3124200"/>
            <a:ext cx="10423465"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68171"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566DD53-5E46-4BD7-B4D3-A686717C5FDB}" type="datetimeFigureOut">
              <a:rPr lang="en-US" smtClean="0"/>
              <a:t>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4FD1D-959B-4B46-A413-F03D06487AB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68171" y="1722438"/>
            <a:ext cx="5386917"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68171" y="2438400"/>
            <a:ext cx="5386917"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722438"/>
            <a:ext cx="5389033"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438400"/>
            <a:ext cx="5389033"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66DD53-5E46-4BD7-B4D3-A686717C5FDB}" type="datetimeFigureOut">
              <a:rPr lang="en-US" smtClean="0"/>
              <a:t>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D4FD1D-959B-4B46-A413-F03D06487AB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66DD53-5E46-4BD7-B4D3-A686717C5FDB}" type="datetimeFigureOut">
              <a:rPr lang="en-US" smtClean="0"/>
              <a:t>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D4FD1D-959B-4B46-A413-F03D06487AB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D566DD53-5E46-4BD7-B4D3-A686717C5FDB}" type="datetimeFigureOut">
              <a:rPr lang="en-US" smtClean="0"/>
              <a:t>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D4FD1D-959B-4B46-A413-F03D06487AB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81600" y="685800"/>
            <a:ext cx="6096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566DD53-5E46-4BD7-B4D3-A686717C5FDB}" type="datetimeFigureOut">
              <a:rPr lang="en-US" smtClean="0"/>
              <a:t>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8" name="Rectangle 7"/>
          <p:cNvSpPr/>
          <p:nvPr/>
        </p:nvSpPr>
        <p:spPr>
          <a:xfrm>
            <a:off x="746712" y="1505712"/>
            <a:ext cx="3622088"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2254" y="1642472"/>
            <a:ext cx="331100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1025334" y="2971800"/>
            <a:ext cx="306484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025334" y="1734312"/>
            <a:ext cx="3064845"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914400" y="621437"/>
            <a:ext cx="103632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Date Placeholder 4"/>
          <p:cNvSpPr>
            <a:spLocks noGrp="1"/>
          </p:cNvSpPr>
          <p:nvPr>
            <p:ph type="dt" sz="half" idx="10"/>
          </p:nvPr>
        </p:nvSpPr>
        <p:spPr/>
        <p:txBody>
          <a:bodyPr/>
          <a:lstStyle/>
          <a:p>
            <a:fld id="{D566DD53-5E46-4BD7-B4D3-A686717C5FDB}" type="datetimeFigureOut">
              <a:rPr lang="en-US" smtClean="0"/>
              <a:t>4/20/22</a:t>
            </a:fld>
            <a:endParaRPr lang="en-US"/>
          </a:p>
        </p:txBody>
      </p:sp>
      <p:sp>
        <p:nvSpPr>
          <p:cNvPr id="7" name="Slide Number Placeholder 6"/>
          <p:cNvSpPr>
            <a:spLocks noGrp="1"/>
          </p:cNvSpPr>
          <p:nvPr>
            <p:ph type="sldNum" sz="quarter" idx="12"/>
          </p:nvPr>
        </p:nvSpPr>
        <p:spPr/>
        <p:txBody>
          <a:bodyPr/>
          <a:lstStyle/>
          <a:p>
            <a:fld id="{EED4FD1D-959B-4B46-A413-F03D06487AB7}" type="slidenum">
              <a:rPr lang="en-US" smtClean="0"/>
              <a:t>‹#›</a:t>
            </a:fld>
            <a:endParaRPr lang="en-US"/>
          </a:p>
        </p:txBody>
      </p:sp>
      <p:sp>
        <p:nvSpPr>
          <p:cNvPr id="10" name="Rectangle 9"/>
          <p:cNvSpPr/>
          <p:nvPr/>
        </p:nvSpPr>
        <p:spPr>
          <a:xfrm>
            <a:off x="914400" y="4953000"/>
            <a:ext cx="103632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16000" y="5029200"/>
            <a:ext cx="10134353"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219200" y="5638800"/>
            <a:ext cx="9771352"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07452" y="5074920"/>
            <a:ext cx="10594848"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1275052" y="5656557"/>
            <a:ext cx="9659648"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219200" y="5105401"/>
            <a:ext cx="9771352"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fld id="{D566DD53-5E46-4BD7-B4D3-A686717C5FDB}" type="datetimeFigureOut">
              <a:rPr lang="en-US" smtClean="0"/>
              <a:t>4/20/22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fld id="{EED4FD1D-959B-4B46-A413-F03D06487AB7}" type="slidenum">
              <a:rPr lang="en-US" smtClean="0"/>
              <a:t>‹#›</a:t>
            </a:fld>
            <a:endParaRPr lang="en-US"/>
          </a:p>
        </p:txBody>
      </p:sp>
      <p:sp>
        <p:nvSpPr>
          <p:cNvPr id="9" name="Rectangle 8"/>
          <p:cNvSpPr/>
          <p:nvPr/>
        </p:nvSpPr>
        <p:spPr>
          <a:xfrm>
            <a:off x="365760" y="278166"/>
            <a:ext cx="114604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497151" y="372862"/>
            <a:ext cx="11174027"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68171" y="408373"/>
            <a:ext cx="11014229"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02BC34FE-79B2-4F9A-98DD-979B2A152B79}"/>
              </a:ext>
            </a:extLst>
          </p:cNvPr>
          <p:cNvSpPr>
            <a:spLocks noGrp="1"/>
          </p:cNvSpPr>
          <p:nvPr>
            <p:ph type="subTitle" idx="1"/>
          </p:nvPr>
        </p:nvSpPr>
        <p:spPr>
          <a:xfrm>
            <a:off x="857073" y="4648200"/>
            <a:ext cx="8861252" cy="591224"/>
          </a:xfrm>
        </p:spPr>
        <p:txBody>
          <a:bodyPr>
            <a:normAutofit fontScale="92500" lnSpcReduction="20000"/>
          </a:bodyPr>
          <a:lstStyle/>
          <a:p>
            <a:r>
              <a:rPr lang="en-US" dirty="0"/>
              <a:t>Vanessa </a:t>
            </a:r>
            <a:r>
              <a:rPr lang="en-US" dirty="0" smtClean="0"/>
              <a:t>Racehorse</a:t>
            </a:r>
            <a:endParaRPr lang="en-US" dirty="0"/>
          </a:p>
          <a:p>
            <a:r>
              <a:rPr lang="en-US" dirty="0" smtClean="0"/>
              <a:t>CALIFORNIA INDIAN LAW ASSOCIATION - April 28, 2022</a:t>
            </a:r>
            <a:endParaRPr lang="en-US" dirty="0"/>
          </a:p>
        </p:txBody>
      </p:sp>
      <p:sp>
        <p:nvSpPr>
          <p:cNvPr id="2" name="Title 1">
            <a:extLst>
              <a:ext uri="{FF2B5EF4-FFF2-40B4-BE49-F238E27FC236}">
                <a16:creationId xmlns="" xmlns:a16="http://schemas.microsoft.com/office/drawing/2014/main" id="{E66B2D48-F029-4D6D-95DD-D23A26CDFB52}"/>
              </a:ext>
            </a:extLst>
          </p:cNvPr>
          <p:cNvSpPr>
            <a:spLocks noGrp="1"/>
          </p:cNvSpPr>
          <p:nvPr>
            <p:ph type="ctrTitle"/>
          </p:nvPr>
        </p:nvSpPr>
        <p:spPr>
          <a:xfrm>
            <a:off x="682908" y="3055322"/>
            <a:ext cx="8962565" cy="1390913"/>
          </a:xfrm>
        </p:spPr>
        <p:txBody>
          <a:bodyPr>
            <a:normAutofit/>
          </a:bodyPr>
          <a:lstStyle/>
          <a:p>
            <a:r>
              <a:rPr lang="en-US" dirty="0" smtClean="0"/>
              <a:t>Advancing water equity in </a:t>
            </a:r>
            <a:r>
              <a:rPr lang="en-US" dirty="0" smtClean="0"/>
              <a:t>Indian </a:t>
            </a:r>
            <a:r>
              <a:rPr lang="en-US" dirty="0" smtClean="0"/>
              <a:t>country</a:t>
            </a:r>
            <a:endParaRPr lang="en-US" dirty="0"/>
          </a:p>
        </p:txBody>
      </p:sp>
    </p:spTree>
    <p:extLst>
      <p:ext uri="{BB962C8B-B14F-4D97-AF65-F5344CB8AC3E}">
        <p14:creationId xmlns:p14="http://schemas.microsoft.com/office/powerpoint/2010/main" val="4098473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History of infrastructure legislation</a:t>
            </a:r>
            <a:endParaRPr lang="en-US" dirty="0"/>
          </a:p>
        </p:txBody>
      </p:sp>
      <p:sp>
        <p:nvSpPr>
          <p:cNvPr id="3" name="Content Placeholder 2"/>
          <p:cNvSpPr>
            <a:spLocks noGrp="1"/>
          </p:cNvSpPr>
          <p:nvPr>
            <p:ph idx="1"/>
          </p:nvPr>
        </p:nvSpPr>
        <p:spPr>
          <a:xfrm>
            <a:off x="609600" y="1752601"/>
            <a:ext cx="10972800" cy="4929650"/>
          </a:xfrm>
        </p:spPr>
        <p:txBody>
          <a:bodyPr>
            <a:normAutofit fontScale="92500" lnSpcReduction="20000"/>
          </a:bodyPr>
          <a:lstStyle/>
          <a:p>
            <a:r>
              <a:rPr lang="en-US" dirty="0" smtClean="0"/>
              <a:t>Starting in 1867 and through the early 1900’s, Congress began authorizing funding for construction of Indian irrigation projects</a:t>
            </a:r>
          </a:p>
          <a:p>
            <a:endParaRPr lang="en-US" dirty="0" smtClean="0"/>
          </a:p>
          <a:p>
            <a:r>
              <a:rPr lang="en-US" dirty="0" smtClean="0"/>
              <a:t>1959 - Indian </a:t>
            </a:r>
            <a:r>
              <a:rPr lang="en-US" dirty="0"/>
              <a:t>Sanitation Facilities Construction Act, Public Law 86-</a:t>
            </a:r>
            <a:r>
              <a:rPr lang="en-US" dirty="0" smtClean="0"/>
              <a:t>121</a:t>
            </a:r>
          </a:p>
          <a:p>
            <a:endParaRPr lang="en-US" dirty="0" smtClean="0"/>
          </a:p>
          <a:p>
            <a:pPr lvl="0"/>
            <a:r>
              <a:rPr lang="en-US" dirty="0"/>
              <a:t>1987 - Clean </a:t>
            </a:r>
            <a:r>
              <a:rPr lang="en-US" dirty="0" smtClean="0"/>
              <a:t>Water Act - </a:t>
            </a:r>
            <a:r>
              <a:rPr lang="en-US" dirty="0"/>
              <a:t>State Revolving Fund </a:t>
            </a:r>
            <a:endParaRPr lang="en-US" dirty="0" smtClean="0"/>
          </a:p>
          <a:p>
            <a:pPr lvl="0"/>
            <a:endParaRPr lang="en-US" dirty="0"/>
          </a:p>
          <a:p>
            <a:pPr lvl="0"/>
            <a:r>
              <a:rPr lang="en-US" dirty="0" smtClean="0"/>
              <a:t>2014 - Water </a:t>
            </a:r>
            <a:r>
              <a:rPr lang="en-US" dirty="0"/>
              <a:t>Infrastructure Finance and Innovation </a:t>
            </a:r>
            <a:r>
              <a:rPr lang="en-US" dirty="0" smtClean="0"/>
              <a:t>Act</a:t>
            </a:r>
          </a:p>
          <a:p>
            <a:pPr lvl="0"/>
            <a:endParaRPr lang="en-US" dirty="0"/>
          </a:p>
          <a:p>
            <a:pPr lvl="0"/>
            <a:r>
              <a:rPr lang="en-US" dirty="0" smtClean="0"/>
              <a:t>2016 - Water </a:t>
            </a:r>
            <a:r>
              <a:rPr lang="en-US" dirty="0"/>
              <a:t>Infrastructure Improvements for the Nation </a:t>
            </a:r>
            <a:r>
              <a:rPr lang="en-US" dirty="0" smtClean="0"/>
              <a:t>Act</a:t>
            </a:r>
          </a:p>
          <a:p>
            <a:pPr lvl="0"/>
            <a:endParaRPr lang="en-US" dirty="0"/>
          </a:p>
          <a:p>
            <a:pPr lvl="0"/>
            <a:r>
              <a:rPr lang="en-US" dirty="0" smtClean="0"/>
              <a:t>2018 – America’s Water Infrastructure Act</a:t>
            </a:r>
          </a:p>
          <a:p>
            <a:pPr lvl="0"/>
            <a:endParaRPr lang="en-US" dirty="0" smtClean="0"/>
          </a:p>
          <a:p>
            <a:pPr lvl="0"/>
            <a:r>
              <a:rPr lang="en-US" dirty="0" smtClean="0"/>
              <a:t>2021 - American </a:t>
            </a:r>
            <a:r>
              <a:rPr lang="en-US" dirty="0"/>
              <a:t>Rescue Plan and Infrastructure </a:t>
            </a:r>
            <a:r>
              <a:rPr lang="en-US" dirty="0" smtClean="0"/>
              <a:t>Law </a:t>
            </a:r>
          </a:p>
        </p:txBody>
      </p:sp>
    </p:spTree>
    <p:extLst>
      <p:ext uri="{BB962C8B-B14F-4D97-AF65-F5344CB8AC3E}">
        <p14:creationId xmlns:p14="http://schemas.microsoft.com/office/powerpoint/2010/main" val="629888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HISTORICALLY INADEQUATE FUNDING</a:t>
            </a:r>
            <a:endParaRPr lang="en-US" dirty="0"/>
          </a:p>
        </p:txBody>
      </p:sp>
      <p:sp>
        <p:nvSpPr>
          <p:cNvPr id="3" name="Content Placeholder 2"/>
          <p:cNvSpPr>
            <a:spLocks noGrp="1"/>
          </p:cNvSpPr>
          <p:nvPr>
            <p:ph idx="1"/>
          </p:nvPr>
        </p:nvSpPr>
        <p:spPr>
          <a:xfrm>
            <a:off x="609600" y="1752601"/>
            <a:ext cx="11102622" cy="4809066"/>
          </a:xfrm>
        </p:spPr>
        <p:txBody>
          <a:bodyPr>
            <a:normAutofit/>
          </a:bodyPr>
          <a:lstStyle/>
          <a:p>
            <a:pPr lvl="0"/>
            <a:r>
              <a:rPr lang="en-US" dirty="0" smtClean="0"/>
              <a:t>FY2012 - </a:t>
            </a:r>
            <a:r>
              <a:rPr lang="en-US" dirty="0"/>
              <a:t>tribes received $0.75 per every $100 of need under the Drinking Water State Revolving Fund. </a:t>
            </a:r>
            <a:endParaRPr lang="en-US" dirty="0" smtClean="0"/>
          </a:p>
          <a:p>
            <a:pPr lvl="0"/>
            <a:endParaRPr lang="en-US" dirty="0"/>
          </a:p>
          <a:p>
            <a:pPr lvl="0"/>
            <a:r>
              <a:rPr lang="en-US" dirty="0" smtClean="0"/>
              <a:t>2009 - </a:t>
            </a:r>
            <a:r>
              <a:rPr lang="en-US" dirty="0"/>
              <a:t>federal government spent over $3 billion on water projects in foreign countries and less than 1% of that amount, around $2.29 million, to support tribal access to safe drinking water across all five agencies in 2006</a:t>
            </a:r>
            <a:r>
              <a:rPr lang="en-US" dirty="0" smtClean="0"/>
              <a:t>.</a:t>
            </a:r>
          </a:p>
          <a:p>
            <a:pPr marL="114300" lvl="0" indent="0">
              <a:buNone/>
            </a:pPr>
            <a:endParaRPr lang="en-US" dirty="0"/>
          </a:p>
          <a:p>
            <a:r>
              <a:rPr lang="en-US" dirty="0" smtClean="0"/>
              <a:t>Yet every </a:t>
            </a:r>
            <a:r>
              <a:rPr lang="en-US" dirty="0"/>
              <a:t>dollar spent on sanitation facilities in Indian homes produces over a twentyfold return in health benefits </a:t>
            </a:r>
            <a:r>
              <a:rPr lang="en-US" dirty="0" smtClean="0"/>
              <a:t>achieved. </a:t>
            </a:r>
            <a:endParaRPr lang="en-US" dirty="0"/>
          </a:p>
        </p:txBody>
      </p:sp>
    </p:spTree>
    <p:extLst>
      <p:ext uri="{BB962C8B-B14F-4D97-AF65-F5344CB8AC3E}">
        <p14:creationId xmlns:p14="http://schemas.microsoft.com/office/powerpoint/2010/main" val="2567324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51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sources – FOR FUTURE REFERENCE</a:t>
            </a:r>
            <a:endParaRPr lang="en-US" dirty="0"/>
          </a:p>
        </p:txBody>
      </p:sp>
      <p:sp>
        <p:nvSpPr>
          <p:cNvPr id="3" name="Content Placeholder 2"/>
          <p:cNvSpPr>
            <a:spLocks noGrp="1"/>
          </p:cNvSpPr>
          <p:nvPr>
            <p:ph idx="1"/>
          </p:nvPr>
        </p:nvSpPr>
        <p:spPr>
          <a:xfrm>
            <a:off x="609600" y="1752601"/>
            <a:ext cx="10972800" cy="4888761"/>
          </a:xfrm>
        </p:spPr>
        <p:txBody>
          <a:bodyPr>
            <a:normAutofit/>
          </a:bodyPr>
          <a:lstStyle/>
          <a:p>
            <a:r>
              <a:rPr lang="en-US" dirty="0" smtClean="0"/>
              <a:t>Indian Health Service - Sanitation </a:t>
            </a:r>
            <a:r>
              <a:rPr lang="en-US" dirty="0"/>
              <a:t>Facilities Construction </a:t>
            </a:r>
            <a:r>
              <a:rPr lang="en-US" dirty="0" smtClean="0"/>
              <a:t>Program </a:t>
            </a:r>
          </a:p>
          <a:p>
            <a:r>
              <a:rPr lang="en-US" dirty="0" smtClean="0"/>
              <a:t>U.S. Environmental Protection Agency</a:t>
            </a:r>
          </a:p>
          <a:p>
            <a:pPr lvl="1"/>
            <a:r>
              <a:rPr lang="en-US" dirty="0" smtClean="0"/>
              <a:t>Drinking </a:t>
            </a:r>
            <a:r>
              <a:rPr lang="en-US" dirty="0"/>
              <a:t>Water Infrastructure Grants - Tribal Set </a:t>
            </a:r>
            <a:r>
              <a:rPr lang="en-US" dirty="0" smtClean="0"/>
              <a:t>Aside</a:t>
            </a:r>
          </a:p>
          <a:p>
            <a:pPr lvl="1"/>
            <a:r>
              <a:rPr lang="en-US" dirty="0" smtClean="0"/>
              <a:t>Clean </a:t>
            </a:r>
            <a:r>
              <a:rPr lang="en-US" dirty="0"/>
              <a:t>Water Act - Tribal Set </a:t>
            </a:r>
            <a:r>
              <a:rPr lang="en-US" dirty="0" smtClean="0"/>
              <a:t>Aside </a:t>
            </a:r>
          </a:p>
          <a:p>
            <a:pPr lvl="1"/>
            <a:r>
              <a:rPr lang="en-US" dirty="0"/>
              <a:t>Water Infrastructure Improvements for the Nation Act (WIIN) Grant Programs.</a:t>
            </a:r>
          </a:p>
          <a:p>
            <a:pPr lvl="1"/>
            <a:r>
              <a:rPr lang="en-US" dirty="0"/>
              <a:t>Public Water System Supervision Tribal Support Grants</a:t>
            </a:r>
          </a:p>
          <a:p>
            <a:pPr lvl="1"/>
            <a:r>
              <a:rPr lang="en-US" dirty="0"/>
              <a:t>Underground Injection Control Tribal Assistance Grants</a:t>
            </a:r>
          </a:p>
          <a:p>
            <a:pPr lvl="1"/>
            <a:endParaRPr lang="en-US" dirty="0" smtClean="0"/>
          </a:p>
          <a:p>
            <a:r>
              <a:rPr lang="en-US" dirty="0" smtClean="0"/>
              <a:t>U.S</a:t>
            </a:r>
            <a:r>
              <a:rPr lang="en-US" dirty="0"/>
              <a:t>. Department of Agriculture’s Rural Development </a:t>
            </a:r>
            <a:r>
              <a:rPr lang="en-US" dirty="0" smtClean="0"/>
              <a:t>program</a:t>
            </a:r>
          </a:p>
          <a:p>
            <a:r>
              <a:rPr lang="en-US" dirty="0" smtClean="0"/>
              <a:t>U.S</a:t>
            </a:r>
            <a:r>
              <a:rPr lang="en-US" dirty="0"/>
              <a:t>. Bureau of </a:t>
            </a:r>
            <a:r>
              <a:rPr lang="en-US" dirty="0" smtClean="0"/>
              <a:t>Reclamation</a:t>
            </a:r>
          </a:p>
          <a:p>
            <a:r>
              <a:rPr lang="en-US" dirty="0" smtClean="0"/>
              <a:t>U.S. Department of Housing and Urban Development</a:t>
            </a:r>
          </a:p>
          <a:p>
            <a:r>
              <a:rPr lang="en-US" dirty="0" smtClean="0"/>
              <a:t>U.S. Department of the Interior</a:t>
            </a:r>
            <a:endParaRPr lang="en-US" dirty="0"/>
          </a:p>
          <a:p>
            <a:pPr lvl="0"/>
            <a:endParaRPr lang="en-US" dirty="0" smtClean="0"/>
          </a:p>
          <a:p>
            <a:endParaRPr lang="en-US" dirty="0"/>
          </a:p>
        </p:txBody>
      </p:sp>
    </p:spTree>
    <p:extLst>
      <p:ext uri="{BB962C8B-B14F-4D97-AF65-F5344CB8AC3E}">
        <p14:creationId xmlns:p14="http://schemas.microsoft.com/office/powerpoint/2010/main" val="3559254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INVESTMENT AND JOBS ACT</a:t>
            </a:r>
            <a:endParaRPr lang="en-US" dirty="0"/>
          </a:p>
        </p:txBody>
      </p:sp>
      <p:sp>
        <p:nvSpPr>
          <p:cNvPr id="3" name="Content Placeholder 2"/>
          <p:cNvSpPr>
            <a:spLocks noGrp="1"/>
          </p:cNvSpPr>
          <p:nvPr>
            <p:ph idx="1"/>
          </p:nvPr>
        </p:nvSpPr>
        <p:spPr>
          <a:xfrm>
            <a:off x="364921" y="1752601"/>
            <a:ext cx="6287460" cy="4919258"/>
          </a:xfrm>
        </p:spPr>
        <p:txBody>
          <a:bodyPr>
            <a:normAutofit/>
          </a:bodyPr>
          <a:lstStyle/>
          <a:p>
            <a:r>
              <a:rPr lang="en-US" sz="2400" dirty="0" smtClean="0"/>
              <a:t>Largest </a:t>
            </a:r>
            <a:r>
              <a:rPr lang="en-US" sz="2400" dirty="0"/>
              <a:t>investment in clean drinking water &amp; wastewater infrastructure in US history</a:t>
            </a:r>
          </a:p>
          <a:p>
            <a:pPr lvl="1"/>
            <a:r>
              <a:rPr lang="en-US" sz="2400" dirty="0"/>
              <a:t>Invests more than $13 billion into tribal communities and makes tribes eligible for billions in investments.</a:t>
            </a:r>
          </a:p>
          <a:p>
            <a:pPr lvl="1"/>
            <a:r>
              <a:rPr lang="en-US" sz="2400" dirty="0"/>
              <a:t>$2.5 billion to implement the Indian Water Rights Settlement Completion Fund</a:t>
            </a:r>
          </a:p>
          <a:p>
            <a:pPr lvl="1"/>
            <a:r>
              <a:rPr lang="en-US" sz="2400" dirty="0" smtClean="0"/>
              <a:t>$466 million to BIA for infrastructure projects and climate resiliency initiatives. </a:t>
            </a:r>
          </a:p>
          <a:p>
            <a:pPr lvl="1"/>
            <a:endParaRPr lang="en-US" sz="2400" dirty="0"/>
          </a:p>
        </p:txBody>
      </p:sp>
      <p:pic>
        <p:nvPicPr>
          <p:cNvPr id="8" name="Picture 7"/>
          <p:cNvPicPr>
            <a:picLocks noChangeAspect="1"/>
          </p:cNvPicPr>
          <p:nvPr/>
        </p:nvPicPr>
        <p:blipFill>
          <a:blip r:embed="rId3"/>
          <a:stretch>
            <a:fillRect/>
          </a:stretch>
        </p:blipFill>
        <p:spPr>
          <a:xfrm>
            <a:off x="6906381" y="1620761"/>
            <a:ext cx="4934857" cy="4934857"/>
          </a:xfrm>
          <a:prstGeom prst="rect">
            <a:avLst/>
          </a:prstGeom>
        </p:spPr>
      </p:pic>
      <p:sp>
        <p:nvSpPr>
          <p:cNvPr id="9" name="TextBox 8"/>
          <p:cNvSpPr txBox="1"/>
          <p:nvPr/>
        </p:nvSpPr>
        <p:spPr>
          <a:xfrm>
            <a:off x="8918221" y="6596390"/>
            <a:ext cx="2906889" cy="261610"/>
          </a:xfrm>
          <a:prstGeom prst="rect">
            <a:avLst/>
          </a:prstGeom>
          <a:noFill/>
        </p:spPr>
        <p:txBody>
          <a:bodyPr wrap="square" rtlCol="0">
            <a:spAutoFit/>
          </a:bodyPr>
          <a:lstStyle/>
          <a:p>
            <a:pPr algn="r"/>
            <a:r>
              <a:rPr lang="en-US" sz="1100" dirty="0"/>
              <a:t>Spencer Platt/Getty Images</a:t>
            </a:r>
            <a:endParaRPr lang="en-US" sz="1100" dirty="0"/>
          </a:p>
        </p:txBody>
      </p:sp>
    </p:spTree>
    <p:extLst>
      <p:ext uri="{BB962C8B-B14F-4D97-AF65-F5344CB8AC3E}">
        <p14:creationId xmlns:p14="http://schemas.microsoft.com/office/powerpoint/2010/main" val="187753648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examples - </a:t>
            </a:r>
            <a:r>
              <a:rPr lang="en-US" dirty="0" err="1" smtClean="0"/>
              <a:t>pROPOSED</a:t>
            </a:r>
            <a:r>
              <a:rPr lang="en-US" dirty="0" smtClean="0"/>
              <a:t> </a:t>
            </a:r>
            <a:r>
              <a:rPr lang="en-US" dirty="0" smtClean="0"/>
              <a:t>LEGISLATION</a:t>
            </a:r>
            <a:endParaRPr lang="en-US" dirty="0"/>
          </a:p>
        </p:txBody>
      </p:sp>
      <p:sp>
        <p:nvSpPr>
          <p:cNvPr id="3" name="Content Placeholder 2"/>
          <p:cNvSpPr>
            <a:spLocks noGrp="1"/>
          </p:cNvSpPr>
          <p:nvPr>
            <p:ph idx="1"/>
          </p:nvPr>
        </p:nvSpPr>
        <p:spPr/>
        <p:txBody>
          <a:bodyPr/>
          <a:lstStyle/>
          <a:p>
            <a:r>
              <a:rPr lang="en-US" dirty="0" smtClean="0"/>
              <a:t>S. 2369 - Tribal </a:t>
            </a:r>
            <a:r>
              <a:rPr lang="en-US" dirty="0" smtClean="0"/>
              <a:t>Access to Clean Water Act</a:t>
            </a:r>
          </a:p>
          <a:p>
            <a:r>
              <a:rPr lang="en-US" dirty="0" smtClean="0"/>
              <a:t>S. 421 - Western Tribal Water Infrastructure Act of 2021</a:t>
            </a:r>
          </a:p>
          <a:p>
            <a:r>
              <a:rPr lang="en-US" dirty="0" smtClean="0"/>
              <a:t>S</a:t>
            </a:r>
            <a:r>
              <a:rPr lang="en-US" dirty="0" smtClean="0"/>
              <a:t>. 3308 – Colorado River Indian Tribes Water Resiliency Act of 2021</a:t>
            </a:r>
          </a:p>
          <a:p>
            <a:pPr lvl="1"/>
            <a:r>
              <a:rPr lang="en-US" dirty="0" smtClean="0"/>
              <a:t>Authorizes CRIT to transfer water off-reservation for water storage, habitat restoration and to communities impacted by drought.</a:t>
            </a:r>
          </a:p>
          <a:p>
            <a:r>
              <a:rPr lang="en-US" dirty="0" smtClean="0"/>
              <a:t>S. </a:t>
            </a:r>
            <a:r>
              <a:rPr lang="en-US" dirty="0" smtClean="0"/>
              <a:t>3168</a:t>
            </a:r>
            <a:r>
              <a:rPr lang="en-US" dirty="0" smtClean="0"/>
              <a:t> – A bill to amend the White </a:t>
            </a:r>
            <a:r>
              <a:rPr lang="en-US" dirty="0" smtClean="0"/>
              <a:t>Mountain Apache Tribe Water Rights Quantification Act of 2010</a:t>
            </a:r>
          </a:p>
          <a:p>
            <a:pPr lvl="1"/>
            <a:r>
              <a:rPr lang="en-US" dirty="0" smtClean="0"/>
              <a:t>Extends deadline to complete White Mountain Apache Rural Water System and Miner Flat Dam Project</a:t>
            </a:r>
            <a:endParaRPr lang="en-US" dirty="0"/>
          </a:p>
        </p:txBody>
      </p:sp>
    </p:spTree>
    <p:extLst>
      <p:ext uri="{BB962C8B-B14F-4D97-AF65-F5344CB8AC3E}">
        <p14:creationId xmlns:p14="http://schemas.microsoft.com/office/powerpoint/2010/main" val="2576432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Clean water act, safe drinking water act &amp; EPA’S ROLE</a:t>
            </a:r>
            <a:endParaRPr lang="en-US" dirty="0"/>
          </a:p>
        </p:txBody>
      </p:sp>
      <p:sp>
        <p:nvSpPr>
          <p:cNvPr id="3" name="Content Placeholder 2"/>
          <p:cNvSpPr>
            <a:spLocks noGrp="1"/>
          </p:cNvSpPr>
          <p:nvPr>
            <p:ph idx="1"/>
          </p:nvPr>
        </p:nvSpPr>
        <p:spPr/>
        <p:txBody>
          <a:bodyPr>
            <a:normAutofit lnSpcReduction="10000"/>
          </a:bodyPr>
          <a:lstStyle/>
          <a:p>
            <a:r>
              <a:rPr lang="en-US" dirty="0"/>
              <a:t>Congress amended the Federal Water Pollution Control Act of 1948 to become the law now known as the Clean Water </a:t>
            </a:r>
            <a:r>
              <a:rPr lang="en-US" dirty="0" smtClean="0"/>
              <a:t>Act in 1972. </a:t>
            </a:r>
          </a:p>
          <a:p>
            <a:endParaRPr lang="en-US" dirty="0"/>
          </a:p>
          <a:p>
            <a:r>
              <a:rPr lang="en-US" dirty="0" smtClean="0"/>
              <a:t>Congress </a:t>
            </a:r>
            <a:r>
              <a:rPr lang="en-US" dirty="0"/>
              <a:t>also passed the Safe Drinking Water Act in 1974, among a series of other environmental laws, to counteract the very clear impacts of pollution that the country was seeing.</a:t>
            </a:r>
          </a:p>
          <a:p>
            <a:endParaRPr lang="en-US" dirty="0"/>
          </a:p>
          <a:p>
            <a:r>
              <a:rPr lang="en-US" dirty="0"/>
              <a:t>U.S. Environmental Protection Agency, through its Office of Water, is responsible for rulemaking efforts &amp; directly implementing Clean Water Act &amp; Safe Drinking Water act programs in Indian Country where tribes don’t have delegated authority.</a:t>
            </a:r>
          </a:p>
          <a:p>
            <a:endParaRPr lang="en-US" dirty="0"/>
          </a:p>
        </p:txBody>
      </p:sp>
    </p:spTree>
    <p:extLst>
      <p:ext uri="{BB962C8B-B14F-4D97-AF65-F5344CB8AC3E}">
        <p14:creationId xmlns:p14="http://schemas.microsoft.com/office/powerpoint/2010/main" val="3286096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AS A STATE (“</a:t>
            </a:r>
            <a:r>
              <a:rPr lang="en-US" dirty="0" err="1" smtClean="0"/>
              <a:t>tas</a:t>
            </a:r>
            <a:r>
              <a:rPr lang="en-US" dirty="0" smtClean="0"/>
              <a:t>”) authority</a:t>
            </a:r>
            <a:endParaRPr lang="en-US" dirty="0"/>
          </a:p>
        </p:txBody>
      </p:sp>
      <p:sp>
        <p:nvSpPr>
          <p:cNvPr id="3" name="Content Placeholder 2"/>
          <p:cNvSpPr>
            <a:spLocks noGrp="1"/>
          </p:cNvSpPr>
          <p:nvPr>
            <p:ph idx="1"/>
          </p:nvPr>
        </p:nvSpPr>
        <p:spPr>
          <a:xfrm>
            <a:off x="595296" y="1627266"/>
            <a:ext cx="10987104" cy="5067015"/>
          </a:xfrm>
        </p:spPr>
        <p:txBody>
          <a:bodyPr>
            <a:normAutofit/>
          </a:bodyPr>
          <a:lstStyle/>
          <a:p>
            <a:pPr lvl="0"/>
            <a:r>
              <a:rPr lang="en-US" dirty="0"/>
              <a:t>Section 518 of the Clean Water Act authorizes EPA to treat eligible Indian tribes with reservations in a similar manner to states </a:t>
            </a:r>
            <a:endParaRPr lang="en-US" dirty="0" smtClean="0"/>
          </a:p>
          <a:p>
            <a:pPr marL="114300" lvl="0" indent="0">
              <a:buNone/>
            </a:pPr>
            <a:endParaRPr lang="en-US" dirty="0" smtClean="0"/>
          </a:p>
          <a:p>
            <a:pPr lvl="0"/>
            <a:r>
              <a:rPr lang="en-US" dirty="0" smtClean="0"/>
              <a:t>40 </a:t>
            </a:r>
            <a:r>
              <a:rPr lang="en-US" dirty="0"/>
              <a:t>C.F.R. § 131.8 sets the eligibility criteria: </a:t>
            </a:r>
            <a:endParaRPr lang="en-US" dirty="0" smtClean="0"/>
          </a:p>
          <a:p>
            <a:pPr lvl="1"/>
            <a:r>
              <a:rPr lang="en-US" dirty="0" smtClean="0"/>
              <a:t>(</a:t>
            </a:r>
            <a:r>
              <a:rPr lang="en-US" dirty="0"/>
              <a:t>1) the tribe is federally-recognized; </a:t>
            </a:r>
            <a:endParaRPr lang="en-US" dirty="0" smtClean="0"/>
          </a:p>
          <a:p>
            <a:pPr lvl="1"/>
            <a:r>
              <a:rPr lang="en-US" dirty="0" smtClean="0"/>
              <a:t>(</a:t>
            </a:r>
            <a:r>
              <a:rPr lang="en-US" dirty="0"/>
              <a:t>2) the tribe has a governing body carrying out substantial governmental duties &amp; powers; </a:t>
            </a:r>
            <a:endParaRPr lang="en-US" dirty="0" smtClean="0"/>
          </a:p>
          <a:p>
            <a:pPr lvl="1"/>
            <a:r>
              <a:rPr lang="en-US" dirty="0" smtClean="0"/>
              <a:t>(</a:t>
            </a:r>
            <a:r>
              <a:rPr lang="en-US" dirty="0"/>
              <a:t>3) water quality standards program pertains to water resources within the tribe’s reservation; and </a:t>
            </a:r>
            <a:endParaRPr lang="en-US" dirty="0" smtClean="0"/>
          </a:p>
          <a:p>
            <a:pPr lvl="1"/>
            <a:r>
              <a:rPr lang="en-US" dirty="0" smtClean="0"/>
              <a:t>(</a:t>
            </a:r>
            <a:r>
              <a:rPr lang="en-US" dirty="0"/>
              <a:t>4) the tribe is capable of carrying out the functions of an effective water quality standards program. </a:t>
            </a:r>
          </a:p>
          <a:p>
            <a:endParaRPr lang="en-US" dirty="0"/>
          </a:p>
        </p:txBody>
      </p:sp>
    </p:spTree>
    <p:extLst>
      <p:ext uri="{BB962C8B-B14F-4D97-AF65-F5344CB8AC3E}">
        <p14:creationId xmlns:p14="http://schemas.microsoft.com/office/powerpoint/2010/main" val="1028675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 Water quality cases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38755"/>
              </p:ext>
            </p:extLst>
          </p:nvPr>
        </p:nvGraphicFramePr>
        <p:xfrm>
          <a:off x="512839" y="1619553"/>
          <a:ext cx="11304210" cy="4863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9708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Morton moratorium on tribal water codes</a:t>
            </a:r>
            <a:endParaRPr lang="en-US" dirty="0"/>
          </a:p>
        </p:txBody>
      </p:sp>
      <p:sp>
        <p:nvSpPr>
          <p:cNvPr id="3" name="Content Placeholder 2"/>
          <p:cNvSpPr>
            <a:spLocks noGrp="1"/>
          </p:cNvSpPr>
          <p:nvPr>
            <p:ph idx="1"/>
          </p:nvPr>
        </p:nvSpPr>
        <p:spPr>
          <a:xfrm>
            <a:off x="293069" y="1905091"/>
            <a:ext cx="7382535" cy="4808107"/>
          </a:xfrm>
        </p:spPr>
        <p:txBody>
          <a:bodyPr>
            <a:normAutofit/>
          </a:bodyPr>
          <a:lstStyle/>
          <a:p>
            <a:pPr lvl="0"/>
            <a:r>
              <a:rPr lang="en-US" dirty="0" smtClean="0"/>
              <a:t>1975</a:t>
            </a:r>
            <a:r>
              <a:rPr lang="en-US" dirty="0"/>
              <a:t> </a:t>
            </a:r>
            <a:r>
              <a:rPr lang="en-US" dirty="0" smtClean="0"/>
              <a:t>- Secretary </a:t>
            </a:r>
            <a:r>
              <a:rPr lang="en-US" dirty="0"/>
              <a:t>of the Interior Rogers Morton issued a Moratorium on </a:t>
            </a:r>
            <a:r>
              <a:rPr lang="en-US" dirty="0" smtClean="0"/>
              <a:t>approval </a:t>
            </a:r>
            <a:r>
              <a:rPr lang="en-US" dirty="0"/>
              <a:t>of tribal water ordinances, codes or resolutions that would regulate the use of water on Indian reservations</a:t>
            </a:r>
            <a:r>
              <a:rPr lang="en-US" dirty="0" smtClean="0"/>
              <a:t>.</a:t>
            </a:r>
          </a:p>
          <a:p>
            <a:pPr lvl="0"/>
            <a:endParaRPr lang="en-US" dirty="0"/>
          </a:p>
          <a:p>
            <a:r>
              <a:rPr lang="en-US" dirty="0" smtClean="0"/>
              <a:t>April </a:t>
            </a:r>
            <a:r>
              <a:rPr lang="en-US" dirty="0"/>
              <a:t>7, 2022, </a:t>
            </a:r>
            <a:r>
              <a:rPr lang="en-US" b="1" dirty="0"/>
              <a:t>Secretary </a:t>
            </a:r>
            <a:r>
              <a:rPr lang="en-US" b="1" dirty="0" err="1"/>
              <a:t>Haaland</a:t>
            </a:r>
            <a:r>
              <a:rPr lang="en-US" b="1" dirty="0"/>
              <a:t> reversed this memorandum,</a:t>
            </a:r>
            <a:r>
              <a:rPr lang="en-US" dirty="0"/>
              <a:t> making it easier for the DOI to review and approve tribal water codes.</a:t>
            </a:r>
            <a:r>
              <a:rPr lang="en-US" dirty="0"/>
              <a:t> </a:t>
            </a:r>
          </a:p>
        </p:txBody>
      </p:sp>
      <p:pic>
        <p:nvPicPr>
          <p:cNvPr id="5" name="Picture 4"/>
          <p:cNvPicPr>
            <a:picLocks noChangeAspect="1"/>
          </p:cNvPicPr>
          <p:nvPr/>
        </p:nvPicPr>
        <p:blipFill>
          <a:blip r:embed="rId2"/>
          <a:stretch>
            <a:fillRect/>
          </a:stretch>
        </p:blipFill>
        <p:spPr>
          <a:xfrm>
            <a:off x="7761037" y="1941701"/>
            <a:ext cx="4047224" cy="4219185"/>
          </a:xfrm>
          <a:prstGeom prst="rect">
            <a:avLst/>
          </a:prstGeom>
        </p:spPr>
      </p:pic>
    </p:spTree>
    <p:extLst>
      <p:ext uri="{BB962C8B-B14F-4D97-AF65-F5344CB8AC3E}">
        <p14:creationId xmlns:p14="http://schemas.microsoft.com/office/powerpoint/2010/main" val="394168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Tribal water codes</a:t>
            </a:r>
            <a:endParaRPr lang="en-US" dirty="0"/>
          </a:p>
        </p:txBody>
      </p:sp>
      <p:sp>
        <p:nvSpPr>
          <p:cNvPr id="3" name="Content Placeholder 2"/>
          <p:cNvSpPr>
            <a:spLocks noGrp="1"/>
          </p:cNvSpPr>
          <p:nvPr>
            <p:ph idx="1"/>
          </p:nvPr>
        </p:nvSpPr>
        <p:spPr>
          <a:xfrm>
            <a:off x="609600" y="1752601"/>
            <a:ext cx="11167636" cy="4803217"/>
          </a:xfrm>
        </p:spPr>
        <p:txBody>
          <a:bodyPr/>
          <a:lstStyle/>
          <a:p>
            <a:r>
              <a:rPr lang="en-US" dirty="0" smtClean="0"/>
              <a:t>Water Codes can help tribal governments regulate water usage &amp; other activities impacting water resources</a:t>
            </a:r>
          </a:p>
          <a:p>
            <a:pPr marL="114300" indent="0">
              <a:buNone/>
            </a:pPr>
            <a:endParaRPr lang="en-US" dirty="0" smtClean="0"/>
          </a:p>
          <a:p>
            <a:r>
              <a:rPr lang="en-US" dirty="0" smtClean="0"/>
              <a:t>Potential Elements of Tribal Water Codes</a:t>
            </a:r>
          </a:p>
          <a:p>
            <a:pPr lvl="1"/>
            <a:r>
              <a:rPr lang="en-US" sz="2400" dirty="0" smtClean="0"/>
              <a:t>Statement of Tribe’s Ownership of Water Rights</a:t>
            </a:r>
          </a:p>
          <a:p>
            <a:pPr lvl="1"/>
            <a:r>
              <a:rPr lang="en-US" sz="2400" dirty="0" smtClean="0"/>
              <a:t>Tribal Water Permits, Licenses, Restrictions</a:t>
            </a:r>
          </a:p>
          <a:p>
            <a:pPr lvl="2"/>
            <a:r>
              <a:rPr lang="en-US" sz="2200" dirty="0" smtClean="0"/>
              <a:t>Consumptive Uses</a:t>
            </a:r>
          </a:p>
          <a:p>
            <a:pPr lvl="2"/>
            <a:r>
              <a:rPr lang="en-US" sz="2200" dirty="0" smtClean="0"/>
              <a:t>Cultural Uses</a:t>
            </a:r>
          </a:p>
          <a:p>
            <a:pPr lvl="1"/>
            <a:r>
              <a:rPr lang="en-US" sz="2400" dirty="0" smtClean="0"/>
              <a:t>Administration &amp; Enforcement Provisions</a:t>
            </a:r>
          </a:p>
          <a:p>
            <a:pPr lvl="1"/>
            <a:r>
              <a:rPr lang="en-US" sz="2400" dirty="0" smtClean="0"/>
              <a:t>Water Quality Standards</a:t>
            </a:r>
            <a:endParaRPr lang="en-US" sz="2400" dirty="0"/>
          </a:p>
        </p:txBody>
      </p:sp>
    </p:spTree>
    <p:extLst>
      <p:ext uri="{BB962C8B-B14F-4D97-AF65-F5344CB8AC3E}">
        <p14:creationId xmlns:p14="http://schemas.microsoft.com/office/powerpoint/2010/main" val="2744649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BACKGROUND</a:t>
            </a:r>
            <a:endParaRPr lang="en-US" dirty="0"/>
          </a:p>
        </p:txBody>
      </p:sp>
      <p:pic>
        <p:nvPicPr>
          <p:cNvPr id="4" name="Content Placeholder 3" descr="Rio Grande.jpeg"/>
          <p:cNvPicPr>
            <a:picLocks noGrp="1" noChangeAspect="1"/>
          </p:cNvPicPr>
          <p:nvPr>
            <p:ph idx="1"/>
          </p:nvPr>
        </p:nvPicPr>
        <p:blipFill>
          <a:blip r:embed="rId3">
            <a:extLst>
              <a:ext uri="{28A0092B-C50C-407E-A947-70E740481C1C}">
                <a14:useLocalDpi xmlns:a14="http://schemas.microsoft.com/office/drawing/2010/main" val="0"/>
              </a:ext>
            </a:extLst>
          </a:blip>
          <a:srcRect t="3620" b="3620"/>
          <a:stretch>
            <a:fillRect/>
          </a:stretch>
        </p:blipFill>
        <p:spPr>
          <a:xfrm>
            <a:off x="572495" y="1767543"/>
            <a:ext cx="11159518" cy="4447986"/>
          </a:xfrm>
        </p:spPr>
      </p:pic>
    </p:spTree>
    <p:extLst>
      <p:ext uri="{BB962C8B-B14F-4D97-AF65-F5344CB8AC3E}">
        <p14:creationId xmlns:p14="http://schemas.microsoft.com/office/powerpoint/2010/main" val="1607506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tribal water codes</a:t>
            </a:r>
            <a:endParaRPr lang="en-US" dirty="0"/>
          </a:p>
        </p:txBody>
      </p:sp>
      <p:sp>
        <p:nvSpPr>
          <p:cNvPr id="3" name="Content Placeholder 2"/>
          <p:cNvSpPr>
            <a:spLocks noGrp="1"/>
          </p:cNvSpPr>
          <p:nvPr>
            <p:ph idx="1"/>
          </p:nvPr>
        </p:nvSpPr>
        <p:spPr/>
        <p:txBody>
          <a:bodyPr>
            <a:normAutofit/>
          </a:bodyPr>
          <a:lstStyle/>
          <a:p>
            <a:r>
              <a:rPr lang="en-US" sz="2800" dirty="0" smtClean="0"/>
              <a:t>Navajo Nation Water Code</a:t>
            </a:r>
          </a:p>
          <a:p>
            <a:r>
              <a:rPr lang="en-US" sz="2800" dirty="0" smtClean="0"/>
              <a:t>Shoshone-Bannock Tribal Water Resource Code</a:t>
            </a:r>
          </a:p>
          <a:p>
            <a:r>
              <a:rPr lang="en-US" sz="2800" dirty="0" smtClean="0"/>
              <a:t>Crow Tribal Water Code</a:t>
            </a:r>
          </a:p>
          <a:p>
            <a:r>
              <a:rPr lang="en-US" sz="2800" dirty="0" smtClean="0"/>
              <a:t>Standing Rock Tribal Water Code</a:t>
            </a:r>
          </a:p>
          <a:p>
            <a:r>
              <a:rPr lang="en-US" sz="2800" dirty="0" smtClean="0"/>
              <a:t>Tribal Water Code of the Seminole Tribe of Florida</a:t>
            </a:r>
          </a:p>
          <a:p>
            <a:r>
              <a:rPr lang="en-US" sz="2800" dirty="0" smtClean="0"/>
              <a:t>Water Quality Standards of the Colville Law and Order Code</a:t>
            </a:r>
          </a:p>
          <a:p>
            <a:r>
              <a:rPr lang="en-US" sz="2800" dirty="0" smtClean="0"/>
              <a:t>Pueblo of Isleta Water Quality Standards</a:t>
            </a:r>
          </a:p>
        </p:txBody>
      </p:sp>
    </p:spTree>
    <p:extLst>
      <p:ext uri="{BB962C8B-B14F-4D97-AF65-F5344CB8AC3E}">
        <p14:creationId xmlns:p14="http://schemas.microsoft.com/office/powerpoint/2010/main" val="3743777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609600" y="1608667"/>
            <a:ext cx="10972800" cy="4517497"/>
          </a:xfrm>
        </p:spPr>
        <p:txBody>
          <a:bodyPr/>
          <a:lstStyle/>
          <a:p>
            <a:r>
              <a:rPr lang="en-US" dirty="0" smtClean="0"/>
              <a:t>Questions?</a:t>
            </a:r>
          </a:p>
          <a:p>
            <a:r>
              <a:rPr lang="en-US" dirty="0" smtClean="0"/>
              <a:t>Your thoughts on how we strategically advance water equity in Indian Country moving forward?</a:t>
            </a:r>
          </a:p>
        </p:txBody>
      </p:sp>
      <p:pic>
        <p:nvPicPr>
          <p:cNvPr id="5" name="Picture 4"/>
          <p:cNvPicPr>
            <a:picLocks noChangeAspect="1"/>
          </p:cNvPicPr>
          <p:nvPr/>
        </p:nvPicPr>
        <p:blipFill>
          <a:blip r:embed="rId2"/>
          <a:stretch>
            <a:fillRect/>
          </a:stretch>
        </p:blipFill>
        <p:spPr>
          <a:xfrm>
            <a:off x="1890889" y="2946301"/>
            <a:ext cx="8659578" cy="3693623"/>
          </a:xfrm>
          <a:prstGeom prst="rect">
            <a:avLst/>
          </a:prstGeom>
        </p:spPr>
      </p:pic>
    </p:spTree>
    <p:extLst>
      <p:ext uri="{BB962C8B-B14F-4D97-AF65-F5344CB8AC3E}">
        <p14:creationId xmlns:p14="http://schemas.microsoft.com/office/powerpoint/2010/main" val="1540815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EQUITY in Indian country</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84496227"/>
              </p:ext>
            </p:extLst>
          </p:nvPr>
        </p:nvGraphicFramePr>
        <p:xfrm>
          <a:off x="379519" y="1752600"/>
          <a:ext cx="11502298" cy="4787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6563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798199-69EF-4453-B99B-482FB9FC81C2}"/>
              </a:ext>
            </a:extLst>
          </p:cNvPr>
          <p:cNvSpPr>
            <a:spLocks noGrp="1"/>
          </p:cNvSpPr>
          <p:nvPr>
            <p:ph type="title"/>
          </p:nvPr>
        </p:nvSpPr>
        <p:spPr>
          <a:xfrm>
            <a:off x="679816" y="352546"/>
            <a:ext cx="11014229" cy="1039427"/>
          </a:xfrm>
        </p:spPr>
        <p:txBody>
          <a:bodyPr/>
          <a:lstStyle/>
          <a:p>
            <a:r>
              <a:rPr lang="en-US" dirty="0" smtClean="0"/>
              <a:t>tribal RESERVED water rights – The cases</a:t>
            </a:r>
            <a:endParaRPr lang="en-US" dirty="0"/>
          </a:p>
        </p:txBody>
      </p:sp>
      <p:sp>
        <p:nvSpPr>
          <p:cNvPr id="3" name="Content Placeholder 2">
            <a:extLst>
              <a:ext uri="{FF2B5EF4-FFF2-40B4-BE49-F238E27FC236}">
                <a16:creationId xmlns="" xmlns:a16="http://schemas.microsoft.com/office/drawing/2014/main" id="{B2AAB2FE-F0C9-4E38-BD7F-BC4454654ECD}"/>
              </a:ext>
            </a:extLst>
          </p:cNvPr>
          <p:cNvSpPr>
            <a:spLocks noGrp="1"/>
          </p:cNvSpPr>
          <p:nvPr>
            <p:ph idx="1"/>
          </p:nvPr>
        </p:nvSpPr>
        <p:spPr>
          <a:xfrm>
            <a:off x="609600" y="1752601"/>
            <a:ext cx="3290047" cy="4373563"/>
          </a:xfrm>
        </p:spPr>
        <p:txBody>
          <a:bodyPr>
            <a:normAutofit/>
          </a:bodyPr>
          <a:lstStyle/>
          <a:p>
            <a:pPr lvl="1"/>
            <a:endParaRPr lang="en-US" sz="2600" dirty="0">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1171545133"/>
              </p:ext>
            </p:extLst>
          </p:nvPr>
        </p:nvGraphicFramePr>
        <p:xfrm>
          <a:off x="655177" y="1304288"/>
          <a:ext cx="1099778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9010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4639A2-8079-4624-AB3E-7732C0873340}"/>
              </a:ext>
            </a:extLst>
          </p:cNvPr>
          <p:cNvSpPr>
            <a:spLocks noGrp="1"/>
          </p:cNvSpPr>
          <p:nvPr>
            <p:ph type="title"/>
          </p:nvPr>
        </p:nvSpPr>
        <p:spPr/>
        <p:txBody>
          <a:bodyPr/>
          <a:lstStyle/>
          <a:p>
            <a:r>
              <a:rPr lang="en-US" dirty="0" smtClean="0">
                <a:cs typeface="Times New Roman" panose="02020603050405020304" pitchFamily="18" charset="0"/>
              </a:rPr>
              <a:t>The Lifeblood of the reservation</a:t>
            </a:r>
            <a:endParaRPr lang="en-US" dirty="0">
              <a:cs typeface="Times New Roman" panose="02020603050405020304" pitchFamily="18" charset="0"/>
            </a:endParaRPr>
          </a:p>
        </p:txBody>
      </p:sp>
      <p:pic>
        <p:nvPicPr>
          <p:cNvPr id="7" name="Content Placeholder 6">
            <a:extLst>
              <a:ext uri="{FF2B5EF4-FFF2-40B4-BE49-F238E27FC236}">
                <a16:creationId xmlns="" xmlns:a16="http://schemas.microsoft.com/office/drawing/2014/main" id="{26E61201-23C4-4462-BC46-0388C9CDC3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632" y="1783808"/>
            <a:ext cx="6367820" cy="4775866"/>
          </a:xfrm>
        </p:spPr>
      </p:pic>
      <p:sp>
        <p:nvSpPr>
          <p:cNvPr id="5" name="TextBox 4">
            <a:extLst>
              <a:ext uri="{FF2B5EF4-FFF2-40B4-BE49-F238E27FC236}">
                <a16:creationId xmlns="" xmlns:a16="http://schemas.microsoft.com/office/drawing/2014/main" id="{363C4779-1DF1-431F-85F4-3542EA26642E}"/>
              </a:ext>
            </a:extLst>
          </p:cNvPr>
          <p:cNvSpPr txBox="1"/>
          <p:nvPr/>
        </p:nvSpPr>
        <p:spPr>
          <a:xfrm>
            <a:off x="7019689" y="5925066"/>
            <a:ext cx="4793371" cy="646331"/>
          </a:xfrm>
          <a:prstGeom prst="rect">
            <a:avLst/>
          </a:prstGeom>
          <a:noFill/>
        </p:spPr>
        <p:txBody>
          <a:bodyPr wrap="square" rtlCol="0">
            <a:spAutoFit/>
          </a:bodyPr>
          <a:lstStyle/>
          <a:p>
            <a:r>
              <a:rPr lang="en-US" sz="1800" i="1" dirty="0">
                <a:effectLst/>
                <a:ea typeface="Calibri" panose="020F0502020204030204" pitchFamily="34" charset="0"/>
                <a:cs typeface="Times New Roman" panose="02020603050405020304" pitchFamily="18" charset="0"/>
              </a:rPr>
              <a:t>Arizona v. California</a:t>
            </a:r>
            <a:r>
              <a:rPr lang="en-US" sz="1800" dirty="0">
                <a:effectLst/>
                <a:ea typeface="Calibri" panose="020F0502020204030204" pitchFamily="34" charset="0"/>
                <a:cs typeface="Times New Roman" panose="02020603050405020304" pitchFamily="18" charset="0"/>
              </a:rPr>
              <a:t>, 373 U.S. 546 (1963).</a:t>
            </a:r>
          </a:p>
          <a:p>
            <a:endParaRPr lang="en-US" dirty="0"/>
          </a:p>
        </p:txBody>
      </p:sp>
      <p:sp>
        <p:nvSpPr>
          <p:cNvPr id="8" name="TextBox 7">
            <a:extLst>
              <a:ext uri="{FF2B5EF4-FFF2-40B4-BE49-F238E27FC236}">
                <a16:creationId xmlns="" xmlns:a16="http://schemas.microsoft.com/office/drawing/2014/main" id="{96098F4C-C52D-418D-BD62-60603B22F5B1}"/>
              </a:ext>
            </a:extLst>
          </p:cNvPr>
          <p:cNvSpPr txBox="1"/>
          <p:nvPr/>
        </p:nvSpPr>
        <p:spPr>
          <a:xfrm>
            <a:off x="6935955" y="1786465"/>
            <a:ext cx="5078567" cy="3477875"/>
          </a:xfrm>
          <a:prstGeom prst="rect">
            <a:avLst/>
          </a:prstGeom>
          <a:noFill/>
        </p:spPr>
        <p:txBody>
          <a:bodyPr wrap="square" rtlCol="0">
            <a:spAutoFit/>
          </a:bodyPr>
          <a:lstStyle/>
          <a:p>
            <a:r>
              <a:rPr lang="en-US" sz="2000" b="0" i="0" dirty="0">
                <a:solidFill>
                  <a:srgbClr val="3D3D3D"/>
                </a:solidFill>
                <a:effectLst/>
                <a:cs typeface="Times New Roman" panose="02020603050405020304" pitchFamily="18" charset="0"/>
              </a:rPr>
              <a:t>“It is impossible to believe that when Congress created the great Colorado River Indian Reservation and when the Executive Department of this Nation created the other reservations they were unaware that most of the lands were of the desert kind—hot, scorching sands—and that water from the river would be essential to the life of the Indian people and to the animals they hunted and the crops they raised.”</a:t>
            </a:r>
            <a:endParaRPr lang="en-US" sz="2000" dirty="0">
              <a:cs typeface="Times New Roman" panose="02020603050405020304" pitchFamily="18" charset="0"/>
            </a:endParaRPr>
          </a:p>
        </p:txBody>
      </p:sp>
    </p:spTree>
    <p:extLst>
      <p:ext uri="{BB962C8B-B14F-4D97-AF65-F5344CB8AC3E}">
        <p14:creationId xmlns:p14="http://schemas.microsoft.com/office/powerpoint/2010/main" val="2641765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federal trust responsibility &amp; protecting tribal reserved water rights</a:t>
            </a:r>
            <a:endParaRPr lang="en-US" dirty="0"/>
          </a:p>
        </p:txBody>
      </p:sp>
      <p:sp>
        <p:nvSpPr>
          <p:cNvPr id="3" name="Content Placeholder 2"/>
          <p:cNvSpPr>
            <a:spLocks noGrp="1"/>
          </p:cNvSpPr>
          <p:nvPr>
            <p:ph idx="1"/>
          </p:nvPr>
        </p:nvSpPr>
        <p:spPr>
          <a:xfrm>
            <a:off x="410093" y="1613033"/>
            <a:ext cx="11535939" cy="5105399"/>
          </a:xfrm>
        </p:spPr>
        <p:txBody>
          <a:bodyPr>
            <a:normAutofit/>
          </a:bodyPr>
          <a:lstStyle/>
          <a:p>
            <a:r>
              <a:rPr lang="en-US" sz="2800" dirty="0" smtClean="0"/>
              <a:t>Federal </a:t>
            </a:r>
            <a:r>
              <a:rPr lang="en-US" sz="2800" dirty="0"/>
              <a:t>government has </a:t>
            </a:r>
            <a:r>
              <a:rPr lang="en-US" sz="2800" dirty="0" smtClean="0"/>
              <a:t>long </a:t>
            </a:r>
            <a:r>
              <a:rPr lang="en-US" sz="2800" dirty="0"/>
              <a:t>promised to tribes permanent homelands, livable reservations, and homes conducive to the health &amp; prosperity of Native peoples. </a:t>
            </a:r>
            <a:endParaRPr lang="en-US" sz="2800" dirty="0" smtClean="0"/>
          </a:p>
          <a:p>
            <a:endParaRPr lang="en-US" sz="2800" dirty="0" smtClean="0"/>
          </a:p>
          <a:p>
            <a:r>
              <a:rPr lang="en-US" sz="2800" dirty="0" smtClean="0"/>
              <a:t>But</a:t>
            </a:r>
            <a:r>
              <a:rPr lang="en-US" sz="2800" dirty="0"/>
              <a:t> </a:t>
            </a:r>
            <a:r>
              <a:rPr lang="en-US" sz="2800" dirty="0" smtClean="0"/>
              <a:t>for </a:t>
            </a:r>
            <a:r>
              <a:rPr lang="en-US" sz="2800" dirty="0"/>
              <a:t>most of the 20</a:t>
            </a:r>
            <a:r>
              <a:rPr lang="en-US" sz="2800" baseline="30000" dirty="0"/>
              <a:t>th</a:t>
            </a:r>
            <a:r>
              <a:rPr lang="en-US" sz="2800" dirty="0"/>
              <a:t> century, Indian water rights were largely left </a:t>
            </a:r>
            <a:r>
              <a:rPr lang="en-US" sz="2800" dirty="0" smtClean="0"/>
              <a:t>undeveloped &amp; unprotected </a:t>
            </a:r>
            <a:r>
              <a:rPr lang="en-US" sz="2800" dirty="0"/>
              <a:t>by the federal government. </a:t>
            </a:r>
            <a:endParaRPr lang="en-US" sz="2800" dirty="0" smtClean="0"/>
          </a:p>
          <a:p>
            <a:endParaRPr lang="en-US" sz="2800" dirty="0" smtClean="0"/>
          </a:p>
          <a:p>
            <a:r>
              <a:rPr lang="en-US" sz="2800" dirty="0" smtClean="0"/>
              <a:t>Instead, </a:t>
            </a:r>
            <a:r>
              <a:rPr lang="en-US" sz="2800" dirty="0"/>
              <a:t>federal policy </a:t>
            </a:r>
            <a:r>
              <a:rPr lang="en-US" sz="2800" dirty="0" smtClean="0"/>
              <a:t>&amp; </a:t>
            </a:r>
            <a:r>
              <a:rPr lang="en-US" sz="2800" dirty="0"/>
              <a:t>expenditures supported </a:t>
            </a:r>
            <a:r>
              <a:rPr lang="en-US" sz="2800" dirty="0" smtClean="0"/>
              <a:t>development </a:t>
            </a:r>
            <a:r>
              <a:rPr lang="en-US" sz="2800" dirty="0"/>
              <a:t>of water </a:t>
            </a:r>
            <a:r>
              <a:rPr lang="en-US" sz="2800" dirty="0" smtClean="0"/>
              <a:t>infrastructure </a:t>
            </a:r>
            <a:r>
              <a:rPr lang="en-US" sz="2800" dirty="0"/>
              <a:t>to benefit non-Indian </a:t>
            </a:r>
            <a:r>
              <a:rPr lang="en-US" sz="2800" dirty="0" smtClean="0"/>
              <a:t>communities, </a:t>
            </a:r>
            <a:r>
              <a:rPr lang="en-US" sz="2800" dirty="0"/>
              <a:t>often </a:t>
            </a:r>
            <a:r>
              <a:rPr lang="en-US" sz="2800" dirty="0" smtClean="0"/>
              <a:t>at </a:t>
            </a:r>
            <a:r>
              <a:rPr lang="en-US" sz="2800" dirty="0"/>
              <a:t>the expense of tribal water rights.</a:t>
            </a:r>
          </a:p>
          <a:p>
            <a:endParaRPr lang="en-US" sz="1500" dirty="0"/>
          </a:p>
        </p:txBody>
      </p:sp>
    </p:spTree>
    <p:extLst>
      <p:ext uri="{BB962C8B-B14F-4D97-AF65-F5344CB8AC3E}">
        <p14:creationId xmlns:p14="http://schemas.microsoft.com/office/powerpoint/2010/main" val="3498974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“THERE IT IS. TAKE IT.”</a:t>
            </a:r>
            <a:endParaRPr lang="en-US" dirty="0"/>
          </a:p>
        </p:txBody>
      </p:sp>
      <p:sp>
        <p:nvSpPr>
          <p:cNvPr id="3" name="Content Placeholder 2"/>
          <p:cNvSpPr>
            <a:spLocks noGrp="1"/>
          </p:cNvSpPr>
          <p:nvPr>
            <p:ph idx="1"/>
          </p:nvPr>
        </p:nvSpPr>
        <p:spPr>
          <a:xfrm>
            <a:off x="8052408" y="1613033"/>
            <a:ext cx="3893624" cy="5105399"/>
          </a:xfrm>
        </p:spPr>
        <p:txBody>
          <a:bodyPr>
            <a:normAutofit lnSpcReduction="10000"/>
          </a:bodyPr>
          <a:lstStyle/>
          <a:p>
            <a:pPr marL="114300" indent="0">
              <a:buNone/>
            </a:pPr>
            <a:r>
              <a:rPr lang="en-US" sz="2800" dirty="0" smtClean="0"/>
              <a:t>“In the history of the United States Government’s treatment of Indian tribes, its failure to protect Indian water rights for use on the Reservations it set aside for them is one of the sorrier chapters.”</a:t>
            </a:r>
          </a:p>
          <a:p>
            <a:pPr marL="114300" indent="0">
              <a:buNone/>
            </a:pPr>
            <a:endParaRPr lang="en-US" sz="1500" dirty="0" smtClean="0"/>
          </a:p>
          <a:p>
            <a:pPr marL="114300" indent="0">
              <a:buNone/>
            </a:pPr>
            <a:r>
              <a:rPr lang="en-US" sz="1500" dirty="0" smtClean="0"/>
              <a:t>- National Water Commission (1973)</a:t>
            </a:r>
            <a:endParaRPr lang="en-US" sz="1500" dirty="0"/>
          </a:p>
        </p:txBody>
      </p:sp>
      <p:pic>
        <p:nvPicPr>
          <p:cNvPr id="4" name="Picture 3"/>
          <p:cNvPicPr>
            <a:picLocks noChangeAspect="1"/>
          </p:cNvPicPr>
          <p:nvPr/>
        </p:nvPicPr>
        <p:blipFill>
          <a:blip r:embed="rId3"/>
          <a:stretch>
            <a:fillRect/>
          </a:stretch>
        </p:blipFill>
        <p:spPr>
          <a:xfrm>
            <a:off x="348892" y="1786254"/>
            <a:ext cx="7502902" cy="4220383"/>
          </a:xfrm>
          <a:prstGeom prst="rect">
            <a:avLst/>
          </a:prstGeom>
        </p:spPr>
      </p:pic>
      <p:sp>
        <p:nvSpPr>
          <p:cNvPr id="5" name="TextBox 4"/>
          <p:cNvSpPr txBox="1"/>
          <p:nvPr/>
        </p:nvSpPr>
        <p:spPr>
          <a:xfrm>
            <a:off x="181425" y="6147613"/>
            <a:ext cx="7801204" cy="584776"/>
          </a:xfrm>
          <a:prstGeom prst="rect">
            <a:avLst/>
          </a:prstGeom>
          <a:noFill/>
        </p:spPr>
        <p:txBody>
          <a:bodyPr wrap="square" rtlCol="0">
            <a:spAutoFit/>
          </a:bodyPr>
          <a:lstStyle/>
          <a:p>
            <a:r>
              <a:rPr lang="en-US" sz="1600" dirty="0"/>
              <a:t>A crowd of 30,000 watched the first water cascade through the aqueduct in the San Fernando Valley. | </a:t>
            </a:r>
            <a:r>
              <a:rPr lang="en-US" sz="1600" dirty="0" smtClean="0"/>
              <a:t>Los Angeles Department of Water and Power</a:t>
            </a:r>
            <a:endParaRPr lang="en-US" sz="1600" dirty="0"/>
          </a:p>
        </p:txBody>
      </p:sp>
    </p:spTree>
    <p:extLst>
      <p:ext uri="{BB962C8B-B14F-4D97-AF65-F5344CB8AC3E}">
        <p14:creationId xmlns:p14="http://schemas.microsoft.com/office/powerpoint/2010/main" val="1878145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“water access gap</a:t>
            </a:r>
            <a:r>
              <a:rPr lang="en-US" dirty="0" smtClean="0"/>
              <a:t>” IN INDIAN COUNTRY</a:t>
            </a:r>
            <a:endParaRPr lang="en-US" dirty="0"/>
          </a:p>
        </p:txBody>
      </p:sp>
      <p:sp>
        <p:nvSpPr>
          <p:cNvPr id="3" name="Content Placeholder 2"/>
          <p:cNvSpPr>
            <a:spLocks noGrp="1"/>
          </p:cNvSpPr>
          <p:nvPr>
            <p:ph idx="1"/>
          </p:nvPr>
        </p:nvSpPr>
        <p:spPr>
          <a:xfrm>
            <a:off x="7659479" y="1752601"/>
            <a:ext cx="4339049" cy="4968140"/>
          </a:xfrm>
        </p:spPr>
        <p:txBody>
          <a:bodyPr>
            <a:normAutofit fontScale="92500" lnSpcReduction="10000"/>
          </a:bodyPr>
          <a:lstStyle/>
          <a:p>
            <a:r>
              <a:rPr lang="en-US" dirty="0"/>
              <a:t>Native American households are 19 times more likely than white households to lack indoor </a:t>
            </a:r>
            <a:r>
              <a:rPr lang="en-US" dirty="0" smtClean="0"/>
              <a:t>plumbing. </a:t>
            </a:r>
          </a:p>
          <a:p>
            <a:r>
              <a:rPr lang="en-US" dirty="0" smtClean="0"/>
              <a:t>IHS estimates there </a:t>
            </a:r>
            <a:r>
              <a:rPr lang="en-US" dirty="0"/>
              <a:t>is a backlog of over 1,500 needed sanitation facilities construction projects &amp; estimates it would take about $3.1 billion to provide all American Indians </a:t>
            </a:r>
            <a:r>
              <a:rPr lang="en-US" dirty="0" smtClean="0"/>
              <a:t>&amp; </a:t>
            </a:r>
            <a:r>
              <a:rPr lang="en-US" dirty="0"/>
              <a:t>Alaska Natives with safe drinking water &amp; adequate sewage systems.</a:t>
            </a:r>
          </a:p>
          <a:p>
            <a:endParaRPr lang="en-US" dirty="0"/>
          </a:p>
        </p:txBody>
      </p:sp>
      <p:pic>
        <p:nvPicPr>
          <p:cNvPr id="5" name="Picture 4"/>
          <p:cNvPicPr>
            <a:picLocks noChangeAspect="1"/>
          </p:cNvPicPr>
          <p:nvPr/>
        </p:nvPicPr>
        <p:blipFill>
          <a:blip r:embed="rId3"/>
          <a:stretch>
            <a:fillRect/>
          </a:stretch>
        </p:blipFill>
        <p:spPr>
          <a:xfrm>
            <a:off x="384735" y="1616138"/>
            <a:ext cx="7280088" cy="4853392"/>
          </a:xfrm>
          <a:prstGeom prst="rect">
            <a:avLst/>
          </a:prstGeom>
        </p:spPr>
      </p:pic>
      <p:sp>
        <p:nvSpPr>
          <p:cNvPr id="6" name="TextBox 5"/>
          <p:cNvSpPr txBox="1"/>
          <p:nvPr/>
        </p:nvSpPr>
        <p:spPr>
          <a:xfrm>
            <a:off x="343646" y="6488668"/>
            <a:ext cx="7560235" cy="400110"/>
          </a:xfrm>
          <a:prstGeom prst="rect">
            <a:avLst/>
          </a:prstGeom>
          <a:noFill/>
        </p:spPr>
        <p:txBody>
          <a:bodyPr wrap="square" rtlCol="0">
            <a:spAutoFit/>
          </a:bodyPr>
          <a:lstStyle/>
          <a:p>
            <a:r>
              <a:rPr lang="en-US" sz="1000" dirty="0">
                <a:latin typeface="+mj-lt"/>
              </a:rPr>
              <a:t>Navajo member Shanna </a:t>
            </a:r>
            <a:r>
              <a:rPr lang="en-US" sz="1000" dirty="0" err="1">
                <a:latin typeface="+mj-lt"/>
              </a:rPr>
              <a:t>Yazzie</a:t>
            </a:r>
            <a:r>
              <a:rPr lang="en-US" sz="1000" dirty="0">
                <a:latin typeface="+mj-lt"/>
              </a:rPr>
              <a:t> unpacks water and other supplies on her reservation in Cameron, Ariz., during the early part of the pandemic in March 2020.(Gina </a:t>
            </a:r>
            <a:r>
              <a:rPr lang="en-US" sz="1000" dirty="0" err="1">
                <a:latin typeface="+mj-lt"/>
              </a:rPr>
              <a:t>Ferazzi</a:t>
            </a:r>
            <a:r>
              <a:rPr lang="en-US" sz="1000" dirty="0">
                <a:latin typeface="+mj-lt"/>
              </a:rPr>
              <a:t> / Los Angeles Times)</a:t>
            </a:r>
          </a:p>
        </p:txBody>
      </p:sp>
    </p:spTree>
    <p:extLst>
      <p:ext uri="{BB962C8B-B14F-4D97-AF65-F5344CB8AC3E}">
        <p14:creationId xmlns:p14="http://schemas.microsoft.com/office/powerpoint/2010/main" val="1770426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IMPACTS</a:t>
            </a:r>
            <a:endParaRPr lang="en-US" dirty="0"/>
          </a:p>
        </p:txBody>
      </p:sp>
      <p:sp>
        <p:nvSpPr>
          <p:cNvPr id="3" name="Content Placeholder 2"/>
          <p:cNvSpPr>
            <a:spLocks noGrp="1"/>
          </p:cNvSpPr>
          <p:nvPr>
            <p:ph idx="1"/>
          </p:nvPr>
        </p:nvSpPr>
        <p:spPr>
          <a:xfrm>
            <a:off x="609599" y="1752601"/>
            <a:ext cx="11080205" cy="4791168"/>
          </a:xfrm>
        </p:spPr>
        <p:txBody>
          <a:bodyPr>
            <a:normAutofit/>
          </a:bodyPr>
          <a:lstStyle/>
          <a:p>
            <a:r>
              <a:rPr lang="en-US" dirty="0"/>
              <a:t>Inadequate access to pure water is a major cause of the high rate of mortality suffered by Native Americans</a:t>
            </a:r>
            <a:r>
              <a:rPr lang="en-US" dirty="0" smtClean="0"/>
              <a:t>.</a:t>
            </a:r>
          </a:p>
          <a:p>
            <a:pPr lvl="1"/>
            <a:r>
              <a:rPr lang="en-US" dirty="0" smtClean="0"/>
              <a:t>Lack </a:t>
            </a:r>
            <a:r>
              <a:rPr lang="en-US" dirty="0"/>
              <a:t>of clean water and basic sanitation infrastructure </a:t>
            </a:r>
            <a:r>
              <a:rPr lang="en-US" dirty="0" smtClean="0"/>
              <a:t>either causes illness itself or contributes </a:t>
            </a:r>
            <a:r>
              <a:rPr lang="en-US" dirty="0"/>
              <a:t>to the spread of illness. </a:t>
            </a:r>
          </a:p>
          <a:p>
            <a:pPr lvl="0"/>
            <a:endParaRPr lang="en-US" dirty="0"/>
          </a:p>
          <a:p>
            <a:pPr lvl="0"/>
            <a:r>
              <a:rPr lang="en-US" dirty="0"/>
              <a:t>Insufficient water infrastructure not only facilitates the spread of disease, but also impedes economic development and </a:t>
            </a:r>
            <a:r>
              <a:rPr lang="en-US" dirty="0" smtClean="0"/>
              <a:t>causes </a:t>
            </a:r>
            <a:r>
              <a:rPr lang="en-US" dirty="0"/>
              <a:t>school closures on reservations</a:t>
            </a:r>
            <a:r>
              <a:rPr lang="en-US" dirty="0" smtClean="0"/>
              <a:t>.</a:t>
            </a:r>
          </a:p>
          <a:p>
            <a:pPr lvl="1"/>
            <a:r>
              <a:rPr lang="en-US" dirty="0" smtClean="0"/>
              <a:t>Water infrastructure &amp; sanitation facilities are an essential element of thriving businesses and a healthy workforce.</a:t>
            </a:r>
            <a:endParaRPr lang="en-US" dirty="0"/>
          </a:p>
          <a:p>
            <a:endParaRPr lang="en-US" dirty="0"/>
          </a:p>
        </p:txBody>
      </p:sp>
    </p:spTree>
    <p:extLst>
      <p:ext uri="{BB962C8B-B14F-4D97-AF65-F5344CB8AC3E}">
        <p14:creationId xmlns:p14="http://schemas.microsoft.com/office/powerpoint/2010/main" val="26098343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15177</TotalTime>
  <Words>2160</Words>
  <Application>Microsoft Macintosh PowerPoint</Application>
  <PresentationFormat>Custom</PresentationFormat>
  <Paragraphs>161</Paragraphs>
  <Slides>21</Slides>
  <Notes>11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Apothecary</vt:lpstr>
      <vt:lpstr>Advancing water equity in Indian country</vt:lpstr>
      <vt:lpstr>MY BACKGROUND</vt:lpstr>
      <vt:lpstr>WATER EQUITY in Indian country</vt:lpstr>
      <vt:lpstr>tribal RESERVED water rights – The cases</vt:lpstr>
      <vt:lpstr>The Lifeblood of the reservation</vt:lpstr>
      <vt:lpstr>The federal trust responsibility &amp; protecting tribal reserved water rights</vt:lpstr>
      <vt:lpstr>“THERE IT IS. TAKE IT.”</vt:lpstr>
      <vt:lpstr>The “water access gap” IN INDIAN COUNTRY</vt:lpstr>
      <vt:lpstr>THE IMPACTS</vt:lpstr>
      <vt:lpstr>(SOME) History of infrastructure legislation</vt:lpstr>
      <vt:lpstr>HISTORICALLY INADEQUATE FUNDING</vt:lpstr>
      <vt:lpstr>Funding sources – FOR FUTURE REFERENCE</vt:lpstr>
      <vt:lpstr>INFRASTRUCTURE INVESTMENT AND JOBS ACT</vt:lpstr>
      <vt:lpstr>Other examples - pROPOSED LEGISLATION</vt:lpstr>
      <vt:lpstr>Clean water act, safe drinking water act &amp; EPA’S ROLE</vt:lpstr>
      <vt:lpstr>TREATMENT AS A STATE (“tas”) authority</vt:lpstr>
      <vt:lpstr>EXAMPLES - Water quality cases</vt:lpstr>
      <vt:lpstr>Morton moratorium on tribal water codes</vt:lpstr>
      <vt:lpstr>Tribal water codes</vt:lpstr>
      <vt:lpstr>Examples of tribal water codes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Tribal Water Rights &amp; the Agua Caliente Case</dc:title>
  <dc:creator>Racehorse, Vanessa@CNRA</dc:creator>
  <cp:lastModifiedBy>Vanessa Racehorse</cp:lastModifiedBy>
  <cp:revision>91</cp:revision>
  <dcterms:created xsi:type="dcterms:W3CDTF">2021-10-24T18:37:47Z</dcterms:created>
  <dcterms:modified xsi:type="dcterms:W3CDTF">2022-04-28T04:28:46Z</dcterms:modified>
</cp:coreProperties>
</file>